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16"/>
  </p:notesMasterIdLst>
  <p:sldIdLst>
    <p:sldId id="256" r:id="rId2"/>
    <p:sldId id="257" r:id="rId3"/>
    <p:sldId id="269" r:id="rId4"/>
    <p:sldId id="270" r:id="rId5"/>
    <p:sldId id="272" r:id="rId6"/>
    <p:sldId id="273" r:id="rId7"/>
    <p:sldId id="271" r:id="rId8"/>
    <p:sldId id="267" r:id="rId9"/>
    <p:sldId id="258" r:id="rId10"/>
    <p:sldId id="268" r:id="rId11"/>
    <p:sldId id="259" r:id="rId12"/>
    <p:sldId id="265" r:id="rId13"/>
    <p:sldId id="263" r:id="rId14"/>
    <p:sldId id="274" r:id="rId1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8B"/>
    <a:srgbClr val="007033"/>
    <a:srgbClr val="6699FF"/>
    <a:srgbClr val="FF6600"/>
    <a:srgbClr val="C9FFFF"/>
    <a:srgbClr val="D5FFFF"/>
    <a:srgbClr val="FFFF99"/>
    <a:srgbClr val="00BC55"/>
    <a:srgbClr val="99CCFF"/>
    <a:srgbClr val="009E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27102A9-8310-4765-A935-A1911B00CA55}" styleName="淡色スタイル 1 - アクセント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6" autoAdjust="0"/>
    <p:restoredTop sz="84729" autoAdjust="0"/>
  </p:normalViewPr>
  <p:slideViewPr>
    <p:cSldViewPr snapToGrid="0">
      <p:cViewPr varScale="1">
        <p:scale>
          <a:sx n="57" d="100"/>
          <a:sy n="57" d="100"/>
        </p:scale>
        <p:origin x="954" y="4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1992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6000" b="1" i="0" u="none" strike="noStrike" kern="1200" spc="0" baseline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pPr>
            <a:r>
              <a:rPr lang="ja-JP" altLang="en-US" sz="60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さくらんぼの収穫量</a:t>
            </a:r>
            <a:endParaRPr lang="en-US" altLang="ja-JP" sz="6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c:rich>
      </c:tx>
      <c:layout>
        <c:manualLayout>
          <c:xMode val="edge"/>
          <c:yMode val="edge"/>
          <c:x val="0.19535060075345995"/>
          <c:y val="2.831764471928845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0" b="1" i="0" u="none" strike="noStrike" kern="1200" spc="0" baseline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7.6305687238999304E-2"/>
          <c:y val="0.21067812009387854"/>
          <c:w val="0.74378344073074676"/>
          <c:h val="0.7058019411065685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[収穫量グラフ.xlsx]Sheet1!$B$2</c:f>
              <c:strCache>
                <c:ptCount val="1"/>
                <c:pt idx="0">
                  <c:v>出荷量（ｔ）</c:v>
                </c:pt>
              </c:strCache>
            </c:strRef>
          </c:tx>
          <c:spPr>
            <a:solidFill>
              <a:srgbClr val="3399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[収穫量グラフ.xlsx]Sheet1!$A$3:$A$7</c:f>
              <c:strCache>
                <c:ptCount val="5"/>
                <c:pt idx="0">
                  <c:v>平成20年</c:v>
                </c:pt>
                <c:pt idx="1">
                  <c:v>平成21年</c:v>
                </c:pt>
                <c:pt idx="2">
                  <c:v>平成22年</c:v>
                </c:pt>
                <c:pt idx="3">
                  <c:v>平成23年</c:v>
                </c:pt>
                <c:pt idx="4">
                  <c:v>平成24年</c:v>
                </c:pt>
              </c:strCache>
            </c:strRef>
          </c:cat>
          <c:val>
            <c:numRef>
              <c:f>[収穫量グラフ.xlsx]Sheet1!$B$3:$B$7</c:f>
              <c:numCache>
                <c:formatCode>General</c:formatCode>
                <c:ptCount val="5"/>
                <c:pt idx="0">
                  <c:v>10700</c:v>
                </c:pt>
                <c:pt idx="1">
                  <c:v>10600</c:v>
                </c:pt>
                <c:pt idx="2">
                  <c:v>12600</c:v>
                </c:pt>
                <c:pt idx="3">
                  <c:v>13700</c:v>
                </c:pt>
                <c:pt idx="4">
                  <c:v>11700</c:v>
                </c:pt>
              </c:numCache>
            </c:numRef>
          </c:val>
        </c:ser>
        <c:ser>
          <c:idx val="1"/>
          <c:order val="1"/>
          <c:tx>
            <c:strRef>
              <c:f>[収穫量グラフ.xlsx]Sheet1!$C$2</c:f>
              <c:strCache>
                <c:ptCount val="1"/>
                <c:pt idx="0">
                  <c:v>規格外（t)</c:v>
                </c:pt>
              </c:strCache>
            </c:strRef>
          </c:tx>
          <c:spPr>
            <a:solidFill>
              <a:srgbClr val="FF292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[収穫量グラフ.xlsx]Sheet1!$A$3:$A$7</c:f>
              <c:strCache>
                <c:ptCount val="5"/>
                <c:pt idx="0">
                  <c:v>平成20年</c:v>
                </c:pt>
                <c:pt idx="1">
                  <c:v>平成21年</c:v>
                </c:pt>
                <c:pt idx="2">
                  <c:v>平成22年</c:v>
                </c:pt>
                <c:pt idx="3">
                  <c:v>平成23年</c:v>
                </c:pt>
                <c:pt idx="4">
                  <c:v>平成24年</c:v>
                </c:pt>
              </c:strCache>
            </c:strRef>
          </c:cat>
          <c:val>
            <c:numRef>
              <c:f>[収穫量グラフ.xlsx]Sheet1!$C$3:$C$7</c:f>
              <c:numCache>
                <c:formatCode>General</c:formatCode>
                <c:ptCount val="5"/>
                <c:pt idx="0">
                  <c:v>1300</c:v>
                </c:pt>
                <c:pt idx="1">
                  <c:v>1400</c:v>
                </c:pt>
                <c:pt idx="2">
                  <c:v>1700</c:v>
                </c:pt>
                <c:pt idx="3">
                  <c:v>1900</c:v>
                </c:pt>
                <c:pt idx="4">
                  <c:v>1500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134855776"/>
        <c:axId val="134856160"/>
      </c:barChart>
      <c:lineChart>
        <c:grouping val="standard"/>
        <c:varyColors val="0"/>
        <c:ser>
          <c:idx val="2"/>
          <c:order val="2"/>
          <c:tx>
            <c:strRef>
              <c:f>[収穫量グラフ.xlsx]Sheet1!$D$2</c:f>
              <c:strCache>
                <c:ptCount val="1"/>
                <c:pt idx="0">
                  <c:v>収穫量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[収穫量グラフ.xlsx]Sheet1!$A$3:$A$7</c:f>
              <c:strCache>
                <c:ptCount val="5"/>
                <c:pt idx="0">
                  <c:v>平成20年</c:v>
                </c:pt>
                <c:pt idx="1">
                  <c:v>平成21年</c:v>
                </c:pt>
                <c:pt idx="2">
                  <c:v>平成22年</c:v>
                </c:pt>
                <c:pt idx="3">
                  <c:v>平成23年</c:v>
                </c:pt>
                <c:pt idx="4">
                  <c:v>平成24年</c:v>
                </c:pt>
              </c:strCache>
            </c:strRef>
          </c:cat>
          <c:val>
            <c:numRef>
              <c:f>[収穫量グラフ.xlsx]Sheet1!$D$3:$D$7</c:f>
              <c:numCache>
                <c:formatCode>General</c:formatCode>
                <c:ptCount val="5"/>
                <c:pt idx="0">
                  <c:v>12000</c:v>
                </c:pt>
                <c:pt idx="1">
                  <c:v>12000</c:v>
                </c:pt>
                <c:pt idx="2">
                  <c:v>14300</c:v>
                </c:pt>
                <c:pt idx="3">
                  <c:v>15600</c:v>
                </c:pt>
                <c:pt idx="4">
                  <c:v>13200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855776"/>
        <c:axId val="134856160"/>
      </c:lineChart>
      <c:catAx>
        <c:axId val="134855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6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34856160"/>
        <c:crosses val="autoZero"/>
        <c:auto val="1"/>
        <c:lblAlgn val="ctr"/>
        <c:lblOffset val="100"/>
        <c:noMultiLvlLbl val="0"/>
      </c:catAx>
      <c:valAx>
        <c:axId val="134856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  <a:cs typeface="+mn-cs"/>
                  </a:defRPr>
                </a:pPr>
                <a:r>
                  <a:rPr lang="ja-JP" altLang="en-US" sz="20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単位 ｔ</a:t>
                </a:r>
              </a:p>
            </c:rich>
          </c:tx>
          <c:layout>
            <c:manualLayout>
              <c:xMode val="edge"/>
              <c:yMode val="edge"/>
              <c:x val="7.5977655671605254E-3"/>
              <c:y val="0.110210117535470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+mn-cs"/>
                </a:defRPr>
              </a:pPr>
              <a:endParaRPr lang="ja-JP"/>
            </a:p>
          </c:txPr>
        </c:title>
        <c:numFmt formatCode="#,##0_);[Red]\(#,##0\)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34855776"/>
        <c:crosses val="autoZero"/>
        <c:crossBetween val="between"/>
      </c:valAx>
      <c:spPr>
        <a:solidFill>
          <a:sysClr val="window" lastClr="FFFFFF"/>
        </a:soli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5440786193390369E-2"/>
          <c:y val="0.21689049811258138"/>
          <c:w val="0.47834197329789629"/>
          <c:h val="6.72571738176252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95000"/>
                  <a:lumOff val="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285808247191189"/>
          <c:y val="6.953875078930162E-2"/>
          <c:w val="0.83714191752808809"/>
          <c:h val="0.745103335727995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売上</c:v>
                </c:pt>
              </c:strCache>
            </c:strRef>
          </c:tx>
          <c:spPr>
            <a:solidFill>
              <a:srgbClr val="3366FF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1年目</c:v>
                </c:pt>
                <c:pt idx="1">
                  <c:v>2年目</c:v>
                </c:pt>
                <c:pt idx="2">
                  <c:v>3年目</c:v>
                </c:pt>
              </c:strCache>
            </c:strRef>
          </c:cat>
          <c:val>
            <c:numRef>
              <c:f>Sheet1!$B$2:$B$4</c:f>
              <c:numCache>
                <c:formatCode>#,##0</c:formatCode>
                <c:ptCount val="3"/>
                <c:pt idx="0">
                  <c:v>31104000</c:v>
                </c:pt>
                <c:pt idx="1">
                  <c:v>38880000</c:v>
                </c:pt>
                <c:pt idx="2">
                  <c:v>48500000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経費</c:v>
                </c:pt>
              </c:strCache>
            </c:strRef>
          </c:tx>
          <c:spPr>
            <a:solidFill>
              <a:srgbClr val="FF5050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1年目</c:v>
                </c:pt>
                <c:pt idx="1">
                  <c:v>2年目</c:v>
                </c:pt>
                <c:pt idx="2">
                  <c:v>3年目</c:v>
                </c:pt>
              </c:strCache>
            </c:strRef>
          </c:cat>
          <c:val>
            <c:numRef>
              <c:f>Sheet1!$C$2:$C$4</c:f>
              <c:numCache>
                <c:formatCode>#,##0</c:formatCode>
                <c:ptCount val="3"/>
                <c:pt idx="0">
                  <c:v>26521260</c:v>
                </c:pt>
                <c:pt idx="1">
                  <c:v>24523200</c:v>
                </c:pt>
                <c:pt idx="2">
                  <c:v>24523200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5660280"/>
        <c:axId val="135660664"/>
      </c:barChart>
      <c:catAx>
        <c:axId val="135660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0" i="0" u="none" strike="noStrike" kern="1200" baseline="0">
                <a:ln w="15875">
                  <a:solidFill>
                    <a:schemeClr val="dk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pPr>
            <a:endParaRPr lang="ja-JP"/>
          </a:p>
        </c:txPr>
        <c:crossAx val="135660664"/>
        <c:crosses val="autoZero"/>
        <c:auto val="1"/>
        <c:lblAlgn val="ctr"/>
        <c:lblOffset val="100"/>
        <c:noMultiLvlLbl val="0"/>
      </c:catAx>
      <c:valAx>
        <c:axId val="135660664"/>
        <c:scaling>
          <c:orientation val="minMax"/>
          <c:max val="500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000" b="0" i="0" u="none" strike="noStrike" kern="1200" baseline="0">
                <a:ln>
                  <a:solidFill>
                    <a:schemeClr val="dk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pPr>
            <a:endParaRPr lang="ja-JP"/>
          </a:p>
        </c:txPr>
        <c:crossAx val="135660280"/>
        <c:crosses val="autoZero"/>
        <c:crossBetween val="between"/>
        <c:majorUnit val="10000000"/>
        <c:dispUnits>
          <c:builtInUnit val="tenThousands"/>
          <c:dispUnitsLbl>
            <c:layout>
              <c:manualLayout>
                <c:xMode val="edge"/>
                <c:yMode val="edge"/>
                <c:x val="0.16193280237700344"/>
                <c:y val="4.4023600475709248E-3"/>
              </c:manualLayout>
            </c:layout>
            <c:tx>
              <c:rich>
                <a:bodyPr rot="0" spcFirstLastPara="1" vertOverflow="ellipsis" wrap="square" anchor="ctr" anchorCtr="1"/>
                <a:lstStyle/>
                <a:p>
                  <a:pPr>
                    <a:defRPr sz="2400" b="0" i="0" u="none" strike="noStrike" kern="12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ja-JP" altLang="en-US" sz="2400" b="1" dirty="0" smtClean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万円</a:t>
                  </a:r>
                  <a:endParaRPr lang="ja-JP" altLang="en-US" sz="24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0" spcFirstLastPara="1" vertOverflow="ellipsis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</c:dispUnitsLbl>
        </c:dispUnits>
      </c:valAx>
      <c:spPr>
        <a:solidFill>
          <a:schemeClr val="bg1"/>
        </a:solidFill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9.8439629103716633E-2"/>
          <c:y val="7.1652277000823619E-2"/>
          <c:w val="0.47896862851941685"/>
          <c:h val="0.1634435831129605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600" b="1" i="0" u="none" strike="noStrike" kern="1200" baseline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B73A90-ED42-4757-972E-81C9D5427E07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DB73C1-3F02-422B-8EB2-FB7CB8A6B3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3470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B73C1-3F02-422B-8EB2-FB7CB8A6B3D1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82767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B73C1-3F02-422B-8EB2-FB7CB8A6B3D1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3982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B73C1-3F02-422B-8EB2-FB7CB8A6B3D1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156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B73C1-3F02-422B-8EB2-FB7CB8A6B3D1}" type="slidenum">
              <a:rPr lang="ja-JP" altLang="en-US" smtClean="0">
                <a:solidFill>
                  <a:prstClr val="black"/>
                </a:solidFill>
              </a:rPr>
              <a:pPr/>
              <a:t>5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8297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さくらんぼには細かな規格・基準がありますが大きく分けると、「サイズ」「等級」の２つで判断するのが一般的</a:t>
            </a:r>
          </a:p>
          <a:p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山形県及び各生産地の農協組合で厳格に定められており、その基準に合わせ出荷</a:t>
            </a:r>
          </a:p>
          <a:p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佐藤錦２Ｌ～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　　紅秀峰</a:t>
            </a:r>
            <a:r>
              <a:rPr kumimoji="1" lang="en-US" altLang="ja-JP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Ｌ～Ｌ　</a:t>
            </a:r>
            <a:b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kumimoji="1" lang="ja-JP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B73C1-3F02-422B-8EB2-FB7CB8A6B3D1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4945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B73C1-3F02-422B-8EB2-FB7CB8A6B3D1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8397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B73C1-3F02-422B-8EB2-FB7CB8A6B3D1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40557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DB73C1-3F02-422B-8EB2-FB7CB8A6B3D1}" type="slidenum">
              <a:rPr lang="ja-JP" altLang="en-US" smtClean="0">
                <a:solidFill>
                  <a:prstClr val="black"/>
                </a:solidFill>
              </a:rPr>
              <a:pPr/>
              <a:t>14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272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8B3D1-418E-4CE8-80B3-10C221472944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538022BA-E5DF-4D91-8DA0-E72A73109A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6803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8B3D1-418E-4CE8-80B3-10C221472944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022BA-E5DF-4D91-8DA0-E72A73109A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0307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8B3D1-418E-4CE8-80B3-10C221472944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022BA-E5DF-4D91-8DA0-E72A73109A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5606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8B3D1-418E-4CE8-80B3-10C221472944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388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A0A8B3D1-418E-4CE8-80B3-10C221472944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538022BA-E5DF-4D91-8DA0-E72A73109A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226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8B3D1-418E-4CE8-80B3-10C221472944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419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8B3D1-418E-4CE8-80B3-10C221472944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022BA-E5DF-4D91-8DA0-E72A73109A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234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8B3D1-418E-4CE8-80B3-10C221472944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657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8B3D1-418E-4CE8-80B3-10C221472944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886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8B3D1-418E-4CE8-80B3-10C221472944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022BA-E5DF-4D91-8DA0-E72A73109A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0626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8B3D1-418E-4CE8-80B3-10C221472944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022BA-E5DF-4D91-8DA0-E72A73109A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2697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A0A8B3D1-418E-4CE8-80B3-10C221472944}" type="datetimeFigureOut">
              <a:rPr kumimoji="1" lang="ja-JP" altLang="en-US" smtClean="0"/>
              <a:t>2017/1/19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0284" y="5864556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538022BA-E5DF-4D91-8DA0-E72A73109A7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7617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5400" kern="1200" cap="all" baseline="0">
          <a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image" Target="../media/image5.jpg"/><Relationship Id="rId7" Type="http://schemas.openxmlformats.org/officeDocument/2006/relationships/image" Target="../media/image3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10" Type="http://schemas.openxmlformats.org/officeDocument/2006/relationships/image" Target="../media/image7.jpg"/><Relationship Id="rId4" Type="http://schemas.openxmlformats.org/officeDocument/2006/relationships/image" Target="../media/image31.jpg"/><Relationship Id="rId9" Type="http://schemas.openxmlformats.org/officeDocument/2006/relationships/image" Target="../media/image3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g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22.png"/><Relationship Id="rId7" Type="http://schemas.openxmlformats.org/officeDocument/2006/relationships/image" Target="../media/image7.jpg"/><Relationship Id="rId12" Type="http://schemas.openxmlformats.org/officeDocument/2006/relationships/image" Target="../media/image2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11" Type="http://schemas.openxmlformats.org/officeDocument/2006/relationships/image" Target="../media/image26.png"/><Relationship Id="rId5" Type="http://schemas.openxmlformats.org/officeDocument/2006/relationships/image" Target="../media/image2.png"/><Relationship Id="rId10" Type="http://schemas.microsoft.com/office/2007/relationships/hdphoto" Target="../media/hdphoto4.wdp"/><Relationship Id="rId4" Type="http://schemas.microsoft.com/office/2007/relationships/hdphoto" Target="../media/hdphoto3.wdp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12310" y="1734772"/>
            <a:ext cx="5798354" cy="762009"/>
          </a:xfrm>
        </p:spPr>
        <p:txBody>
          <a:bodyPr/>
          <a:lstStyle/>
          <a:p>
            <a:r>
              <a:rPr lang="ja-JP" altLang="en-US" sz="4400" dirty="0" smtClean="0">
                <a:solidFill>
                  <a:srgbClr val="0000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規格外さくらんぼ</a:t>
            </a:r>
            <a:endParaRPr kumimoji="1" lang="ja-JP" altLang="en-US" sz="4400" dirty="0">
              <a:solidFill>
                <a:srgbClr val="0000FF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369169" y="6056161"/>
            <a:ext cx="6822831" cy="824326"/>
          </a:xfrm>
        </p:spPr>
        <p:txBody>
          <a:bodyPr>
            <a:noAutofit/>
          </a:bodyPr>
          <a:lstStyle/>
          <a:p>
            <a:pPr algn="l"/>
            <a:r>
              <a:rPr kumimoji="1" lang="ja-JP" altLang="en-US" sz="44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高橋　綾</a:t>
            </a:r>
            <a:r>
              <a:rPr lang="ja-JP" altLang="en-US" sz="4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kumimoji="1" lang="ja-JP" altLang="en-US" sz="44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渡辺　走</a:t>
            </a:r>
            <a:endParaRPr kumimoji="1" lang="en-US" altLang="ja-JP" sz="4400" b="1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サブタイトル 2"/>
          <p:cNvSpPr txBox="1">
            <a:spLocks/>
          </p:cNvSpPr>
          <p:nvPr/>
        </p:nvSpPr>
        <p:spPr>
          <a:xfrm>
            <a:off x="2602231" y="5251389"/>
            <a:ext cx="6632067" cy="5738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57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東北電子専門学校</a:t>
            </a:r>
            <a:endParaRPr lang="en-US" altLang="ja-JP" sz="5700" b="1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タイトル 1"/>
          <p:cNvSpPr txBox="1">
            <a:spLocks/>
          </p:cNvSpPr>
          <p:nvPr/>
        </p:nvSpPr>
        <p:spPr>
          <a:xfrm>
            <a:off x="812310" y="2612227"/>
            <a:ext cx="10430314" cy="150111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kumimoji="1"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pPr algn="l"/>
            <a:r>
              <a:rPr lang="ja-JP" altLang="en-US" sz="8800" dirty="0" smtClean="0">
                <a:ln w="38100">
                  <a:solidFill>
                    <a:srgbClr val="FF292E"/>
                  </a:solidFill>
                </a:ln>
                <a:solidFill>
                  <a:srgbClr val="FF292E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チェリーパイカフェ</a:t>
            </a:r>
            <a:endParaRPr lang="ja-JP" altLang="en-US" sz="8800" dirty="0">
              <a:ln w="38100">
                <a:solidFill>
                  <a:srgbClr val="FF292E"/>
                </a:solidFill>
              </a:ln>
              <a:solidFill>
                <a:srgbClr val="FF292E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0432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63768" y="381751"/>
            <a:ext cx="4926797" cy="1050059"/>
          </a:xfrm>
        </p:spPr>
        <p:txBody>
          <a:bodyPr>
            <a:normAutofit/>
          </a:bodyPr>
          <a:lstStyle/>
          <a:p>
            <a:r>
              <a:rPr lang="ja-JP" altLang="en-US" sz="6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経費</a:t>
            </a:r>
            <a:r>
              <a:rPr lang="en-US" altLang="ja-JP" sz="6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(1</a:t>
            </a:r>
            <a:r>
              <a:rPr lang="ja-JP" altLang="en-US" sz="6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年目</a:t>
            </a:r>
            <a:r>
              <a:rPr lang="en-US" altLang="ja-JP" sz="6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6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215529"/>
              </p:ext>
            </p:extLst>
          </p:nvPr>
        </p:nvGraphicFramePr>
        <p:xfrm>
          <a:off x="620029" y="1431810"/>
          <a:ext cx="10673405" cy="49990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94527"/>
                <a:gridCol w="4678878"/>
              </a:tblGrid>
              <a:tr h="828918">
                <a:tc>
                  <a:txBody>
                    <a:bodyPr/>
                    <a:lstStyle/>
                    <a:p>
                      <a:r>
                        <a:rPr kumimoji="1" lang="ja-JP" altLang="en-US" sz="4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さくらんぼ</a:t>
                      </a:r>
                      <a:r>
                        <a:rPr kumimoji="1" lang="en-US" altLang="ja-JP" sz="4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(881</a:t>
                      </a:r>
                      <a:r>
                        <a:rPr kumimoji="1" lang="ja-JP" altLang="en-US" sz="4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㎏</a:t>
                      </a:r>
                      <a:r>
                        <a:rPr kumimoji="1" lang="en-US" altLang="ja-JP" sz="4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kumimoji="1" lang="ja-JP" altLang="en-US" sz="44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4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2,160,000</a:t>
                      </a:r>
                      <a:endParaRPr kumimoji="1" lang="ja-JP" altLang="en-US" sz="44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solidFill>
                      <a:srgbClr val="FFFF99"/>
                    </a:solidFill>
                  </a:tcPr>
                </a:tc>
              </a:tr>
              <a:tr h="834022">
                <a:tc>
                  <a:txBody>
                    <a:bodyPr/>
                    <a:lstStyle/>
                    <a:p>
                      <a:r>
                        <a:rPr kumimoji="1" lang="ja-JP" altLang="en-US" sz="4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その他仕入原価</a:t>
                      </a:r>
                      <a:endParaRPr kumimoji="1" lang="ja-JP" altLang="en-US" sz="4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4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1,125,500</a:t>
                      </a:r>
                      <a:endParaRPr kumimoji="1" lang="ja-JP" altLang="en-US" sz="4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834022">
                <a:tc>
                  <a:txBody>
                    <a:bodyPr/>
                    <a:lstStyle/>
                    <a:p>
                      <a:r>
                        <a:rPr kumimoji="1" lang="ja-JP" altLang="en-US" sz="4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人件費</a:t>
                      </a:r>
                      <a:endParaRPr kumimoji="1" lang="ja-JP" altLang="en-US" sz="4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4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13,929,500</a:t>
                      </a:r>
                    </a:p>
                  </a:txBody>
                  <a:tcPr anchor="ctr">
                    <a:solidFill>
                      <a:srgbClr val="FFFF99"/>
                    </a:solidFill>
                  </a:tcPr>
                </a:tc>
              </a:tr>
              <a:tr h="834022">
                <a:tc>
                  <a:txBody>
                    <a:bodyPr/>
                    <a:lstStyle/>
                    <a:p>
                      <a:r>
                        <a:rPr kumimoji="1" lang="ja-JP" altLang="en-US" sz="4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家賃</a:t>
                      </a:r>
                      <a:r>
                        <a:rPr kumimoji="1" lang="en-US" altLang="ja-JP" sz="4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</a:t>
                      </a:r>
                      <a:r>
                        <a:rPr kumimoji="1" lang="ja-JP" altLang="en-US" sz="4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敷金込</a:t>
                      </a:r>
                      <a:r>
                        <a:rPr kumimoji="1" lang="en-US" altLang="ja-JP" sz="4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kumimoji="1" lang="ja-JP" altLang="en-US" sz="4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4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2,307,050</a:t>
                      </a:r>
                      <a:endParaRPr kumimoji="1" lang="ja-JP" altLang="en-US" sz="4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834022">
                <a:tc>
                  <a:txBody>
                    <a:bodyPr/>
                    <a:lstStyle/>
                    <a:p>
                      <a:r>
                        <a:rPr kumimoji="1" lang="ja-JP" altLang="en-US" sz="4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水道光熱費</a:t>
                      </a:r>
                      <a:endParaRPr kumimoji="1" lang="ja-JP" altLang="en-US" sz="4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4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1,560,000</a:t>
                      </a:r>
                      <a:endParaRPr kumimoji="1" lang="ja-JP" altLang="en-US" sz="4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solidFill>
                      <a:srgbClr val="FFFF99"/>
                    </a:solidFill>
                  </a:tcPr>
                </a:tc>
              </a:tr>
              <a:tr h="834022">
                <a:tc>
                  <a:txBody>
                    <a:bodyPr/>
                    <a:lstStyle/>
                    <a:p>
                      <a:r>
                        <a:rPr kumimoji="1" lang="ja-JP" altLang="en-US" sz="4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その他費用</a:t>
                      </a:r>
                      <a:endParaRPr kumimoji="1" lang="ja-JP" altLang="en-US" sz="4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4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5,115,210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10509433" y="752401"/>
            <a:ext cx="7151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kumimoji="1" lang="ja-JP" altLang="en-US" sz="4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1458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004458" y="395273"/>
            <a:ext cx="6697683" cy="884826"/>
          </a:xfrm>
        </p:spPr>
        <p:txBody>
          <a:bodyPr>
            <a:noAutofit/>
          </a:bodyPr>
          <a:lstStyle/>
          <a:p>
            <a:r>
              <a:rPr kumimoji="1" lang="ja-JP" altLang="en-US" sz="6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売上と経費の割合</a:t>
            </a:r>
            <a:endParaRPr kumimoji="1" lang="ja-JP" altLang="en-US" sz="6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5" name="グラフ 4"/>
          <p:cNvGraphicFramePr/>
          <p:nvPr>
            <p:extLst>
              <p:ext uri="{D42A27DB-BD31-4B8C-83A1-F6EECF244321}">
                <p14:modId xmlns:p14="http://schemas.microsoft.com/office/powerpoint/2010/main" val="165232766"/>
              </p:ext>
            </p:extLst>
          </p:nvPr>
        </p:nvGraphicFramePr>
        <p:xfrm>
          <a:off x="460228" y="1149471"/>
          <a:ext cx="10812942" cy="5708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8" name="直線矢印コネクタ 7"/>
          <p:cNvCxnSpPr/>
          <p:nvPr/>
        </p:nvCxnSpPr>
        <p:spPr>
          <a:xfrm flipV="1">
            <a:off x="2145928" y="1603948"/>
            <a:ext cx="7441541" cy="4156023"/>
          </a:xfrm>
          <a:prstGeom prst="straightConnector1">
            <a:avLst/>
          </a:prstGeom>
          <a:ln w="104775">
            <a:solidFill>
              <a:srgbClr val="00BC5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5479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67310" y="467447"/>
            <a:ext cx="5654024" cy="654627"/>
          </a:xfrm>
        </p:spPr>
        <p:txBody>
          <a:bodyPr>
            <a:noAutofit/>
          </a:bodyPr>
          <a:lstStyle/>
          <a:p>
            <a:r>
              <a:rPr kumimoji="1" lang="ja-JP" altLang="en-US" sz="6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種類と収穫時期</a:t>
            </a:r>
            <a:endParaRPr kumimoji="1" lang="ja-JP" altLang="en-US" sz="6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362818"/>
              </p:ext>
            </p:extLst>
          </p:nvPr>
        </p:nvGraphicFramePr>
        <p:xfrm>
          <a:off x="279396" y="1219197"/>
          <a:ext cx="11633203" cy="5257802"/>
        </p:xfrm>
        <a:graphic>
          <a:graphicData uri="http://schemas.openxmlformats.org/drawingml/2006/table">
            <a:tbl>
              <a:tblPr firstRow="1" bandRow="1"/>
              <a:tblGrid>
                <a:gridCol w="713584"/>
                <a:gridCol w="2764717"/>
                <a:gridCol w="1380809"/>
                <a:gridCol w="1355010"/>
                <a:gridCol w="1355010"/>
                <a:gridCol w="1355010"/>
                <a:gridCol w="1355010"/>
                <a:gridCol w="1354053"/>
              </a:tblGrid>
              <a:tr h="1104090"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2800" b="1" kern="1200" dirty="0">
                          <a:solidFill>
                            <a:srgbClr val="FF66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Arial" panose="020B0604020202020204" pitchFamily="34" charset="0"/>
                        </a:rPr>
                        <a:t>　</a:t>
                      </a:r>
                      <a:r>
                        <a:rPr kumimoji="1" lang="ja-JP" sz="3200" b="1" kern="1200" dirty="0">
                          <a:solidFill>
                            <a:srgbClr val="FF66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Arial" panose="020B0604020202020204" pitchFamily="34" charset="0"/>
                        </a:rPr>
                        <a:t>出荷時期</a:t>
                      </a:r>
                      <a:endParaRPr lang="ja-JP" sz="3200" kern="100" dirty="0">
                        <a:solidFill>
                          <a:srgbClr val="FF66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ja-JP" sz="3200" b="1" kern="1200" dirty="0">
                          <a:solidFill>
                            <a:srgbClr val="FF66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Arial" panose="020B0604020202020204" pitchFamily="34" charset="0"/>
                        </a:rPr>
                        <a:t>６月</a:t>
                      </a:r>
                      <a:endParaRPr lang="ja-JP" sz="3200" kern="100" dirty="0">
                        <a:solidFill>
                          <a:srgbClr val="FF66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3200" b="1" kern="0" dirty="0">
                          <a:solidFill>
                            <a:srgbClr val="FF66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Arial" panose="020B0604020202020204" pitchFamily="34" charset="0"/>
                        </a:rPr>
                        <a:t>７月</a:t>
                      </a:r>
                      <a:endParaRPr lang="ja-JP" sz="3200" kern="100" dirty="0">
                        <a:solidFill>
                          <a:srgbClr val="FF66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642437"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ja-JP" sz="3200" b="1" kern="1200" dirty="0">
                          <a:solidFill>
                            <a:srgbClr val="FF66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Arial" panose="020B0604020202020204" pitchFamily="34" charset="0"/>
                        </a:rPr>
                        <a:t>上旬</a:t>
                      </a:r>
                      <a:endParaRPr lang="ja-JP" sz="3200" kern="100" dirty="0">
                        <a:solidFill>
                          <a:srgbClr val="FF66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ja-JP" sz="3200" b="1" kern="1200" dirty="0">
                          <a:solidFill>
                            <a:srgbClr val="FF66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Arial" panose="020B0604020202020204" pitchFamily="34" charset="0"/>
                        </a:rPr>
                        <a:t>中旬</a:t>
                      </a:r>
                      <a:endParaRPr lang="ja-JP" sz="3200" kern="100" dirty="0">
                        <a:solidFill>
                          <a:srgbClr val="FF66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ja-JP" sz="3200" b="1" kern="1200" dirty="0">
                          <a:solidFill>
                            <a:srgbClr val="FF66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Arial" panose="020B0604020202020204" pitchFamily="34" charset="0"/>
                        </a:rPr>
                        <a:t>下旬</a:t>
                      </a:r>
                      <a:endParaRPr lang="ja-JP" sz="3200" kern="100" dirty="0">
                        <a:solidFill>
                          <a:srgbClr val="FF66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ja-JP" sz="3200" b="1" kern="1200" dirty="0">
                          <a:solidFill>
                            <a:srgbClr val="FF66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Arial" panose="020B0604020202020204" pitchFamily="34" charset="0"/>
                        </a:rPr>
                        <a:t>上旬</a:t>
                      </a:r>
                      <a:endParaRPr lang="ja-JP" sz="3200" kern="100" dirty="0">
                        <a:solidFill>
                          <a:srgbClr val="FF66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ja-JP" sz="3200" b="1" kern="1200" dirty="0">
                          <a:solidFill>
                            <a:srgbClr val="FF66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Arial" panose="020B0604020202020204" pitchFamily="34" charset="0"/>
                        </a:rPr>
                        <a:t>中旬</a:t>
                      </a:r>
                      <a:endParaRPr lang="ja-JP" sz="3200" kern="100" dirty="0">
                        <a:solidFill>
                          <a:srgbClr val="FF66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ja-JP" sz="3200" b="1" kern="1200" dirty="0">
                          <a:solidFill>
                            <a:srgbClr val="FF6600"/>
                          </a:solidFill>
                          <a:effectLst/>
                          <a:latin typeface="Century" panose="02040604050505020304" pitchFamily="18" charset="0"/>
                          <a:ea typeface="メイリオ" panose="020B0604030504040204" pitchFamily="50" charset="-128"/>
                          <a:cs typeface="Arial" panose="020B0604020202020204" pitchFamily="34" charset="0"/>
                        </a:rPr>
                        <a:t>下旬</a:t>
                      </a:r>
                      <a:endParaRPr lang="ja-JP" sz="3200" kern="100" dirty="0">
                        <a:solidFill>
                          <a:srgbClr val="FF6600"/>
                        </a:solidFill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702255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altLang="en-US" sz="2400" b="1" kern="0" dirty="0" smtClean="0">
                          <a:solidFill>
                            <a:srgbClr val="C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Arial" panose="020B0604020202020204" pitchFamily="34" charset="0"/>
                        </a:rPr>
                        <a:t>さくらんぼ品種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dist">
                        <a:spcAft>
                          <a:spcPts val="0"/>
                        </a:spcAft>
                      </a:pPr>
                      <a:r>
                        <a:rPr kumimoji="1" lang="ja-JP" sz="3200" b="1" kern="1200" dirty="0">
                          <a:solidFill>
                            <a:srgbClr val="00703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Arial" panose="020B0604020202020204" pitchFamily="34" charset="0"/>
                        </a:rPr>
                        <a:t>佐藤錦</a:t>
                      </a:r>
                      <a:endParaRPr lang="ja-JP" sz="3200" b="1" kern="100" dirty="0">
                        <a:solidFill>
                          <a:srgbClr val="00703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ja-JP" sz="1050" kern="100" dirty="0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ja-JP" sz="1050" kern="100" dirty="0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ja-JP" sz="1050" kern="100" dirty="0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メイリオ" panose="020B0604030504040204" pitchFamily="50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0225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dist">
                        <a:spcAft>
                          <a:spcPts val="0"/>
                        </a:spcAft>
                      </a:pPr>
                      <a:r>
                        <a:rPr kumimoji="1" lang="ja-JP" sz="3200" b="1" kern="1200" dirty="0">
                          <a:solidFill>
                            <a:srgbClr val="00703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Arial" panose="020B0604020202020204" pitchFamily="34" charset="0"/>
                        </a:rPr>
                        <a:t>紅さやか</a:t>
                      </a:r>
                      <a:endParaRPr lang="ja-JP" sz="3200" b="1" kern="100" dirty="0">
                        <a:solidFill>
                          <a:srgbClr val="00703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ja-JP" sz="1050" kern="100" dirty="0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ja-JP" sz="1050" kern="100" dirty="0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ja-JP" sz="1050" kern="100" dirty="0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メイリオ" panose="020B0604030504040204" pitchFamily="50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0225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dist">
                        <a:spcAft>
                          <a:spcPts val="0"/>
                        </a:spcAft>
                      </a:pPr>
                      <a:r>
                        <a:rPr kumimoji="1" lang="ja-JP" sz="3200" b="1" kern="1200" dirty="0">
                          <a:solidFill>
                            <a:srgbClr val="00703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Arial" panose="020B0604020202020204" pitchFamily="34" charset="0"/>
                        </a:rPr>
                        <a:t>山形美人</a:t>
                      </a:r>
                      <a:endParaRPr lang="ja-JP" sz="3200" b="1" kern="100" dirty="0">
                        <a:solidFill>
                          <a:srgbClr val="00703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ja-JP" sz="1050" kern="100" dirty="0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ja-JP" sz="1050" kern="100" dirty="0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ja-JP" sz="1050" kern="100" dirty="0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メイリオ" panose="020B0604030504040204" pitchFamily="50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0225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dist">
                        <a:spcAft>
                          <a:spcPts val="0"/>
                        </a:spcAft>
                      </a:pPr>
                      <a:r>
                        <a:rPr lang="ja-JP" sz="3200" b="1" kern="1200" dirty="0">
                          <a:solidFill>
                            <a:srgbClr val="00703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Arial" panose="020B0604020202020204" pitchFamily="34" charset="0"/>
                        </a:rPr>
                        <a:t>南陽</a:t>
                      </a:r>
                      <a:endParaRPr lang="ja-JP" sz="3200" b="1" kern="100" dirty="0">
                        <a:solidFill>
                          <a:srgbClr val="00703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Arial" panose="020B0604020202020204" pitchFamily="34" charset="0"/>
                        </a:rPr>
                        <a:t> </a:t>
                      </a:r>
                      <a:endParaRPr lang="ja-JP" sz="1050" kern="100" dirty="0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メイリオ" panose="020B0604030504040204" pitchFamily="50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0225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dist">
                        <a:spcAft>
                          <a:spcPts val="0"/>
                        </a:spcAft>
                      </a:pPr>
                      <a:r>
                        <a:rPr lang="ja-JP" sz="3200" b="1" kern="1200" dirty="0">
                          <a:solidFill>
                            <a:srgbClr val="007033"/>
                          </a:solidFill>
                          <a:effectLst/>
                          <a:latin typeface="Century" panose="02040604050505020304" pitchFamily="18" charset="0"/>
                          <a:ea typeface="メイリオ" panose="020B0604030504040204" pitchFamily="50" charset="-128"/>
                          <a:cs typeface="Arial" panose="020B0604020202020204" pitchFamily="34" charset="0"/>
                        </a:rPr>
                        <a:t>紅秀峰</a:t>
                      </a:r>
                      <a:endParaRPr lang="ja-JP" sz="3200" b="1" kern="100" dirty="0">
                        <a:solidFill>
                          <a:srgbClr val="007033"/>
                        </a:solidFill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  <a:latin typeface="メイリオ" panose="020B0604030504040204" pitchFamily="50" charset="-128"/>
                          <a:ea typeface="ＭＳ 明朝" panose="02020609040205080304" pitchFamily="17" charset="-128"/>
                          <a:cs typeface="Arial" panose="020B0604020202020204" pitchFamily="34" charset="0"/>
                        </a:rPr>
                        <a:t> 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メイリオ" panose="020B0604030504040204" pitchFamily="50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  <a:latin typeface="メイリオ" panose="020B0604030504040204" pitchFamily="50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メイリオ" panose="020B0604030504040204" pitchFamily="50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メイリオ" panose="020B0604030504040204" pitchFamily="50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メイリオ" panose="020B0604030504040204" pitchFamily="50" charset="-128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ja-JP" sz="1050" kern="100" dirty="0">
                        <a:effectLst/>
                        <a:latin typeface="Century" panose="02040604050505020304" pitchFamily="18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左右矢印 7"/>
          <p:cNvSpPr/>
          <p:nvPr/>
        </p:nvSpPr>
        <p:spPr>
          <a:xfrm>
            <a:off x="5151562" y="3110592"/>
            <a:ext cx="4020127" cy="488373"/>
          </a:xfrm>
          <a:prstGeom prst="left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左右矢印 8"/>
          <p:cNvSpPr/>
          <p:nvPr/>
        </p:nvSpPr>
        <p:spPr>
          <a:xfrm>
            <a:off x="3759199" y="3770416"/>
            <a:ext cx="1377372" cy="488373"/>
          </a:xfrm>
          <a:prstGeom prst="left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左右矢印 9"/>
          <p:cNvSpPr/>
          <p:nvPr/>
        </p:nvSpPr>
        <p:spPr>
          <a:xfrm>
            <a:off x="3759199" y="4481040"/>
            <a:ext cx="1377371" cy="488373"/>
          </a:xfrm>
          <a:prstGeom prst="left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左右矢印 10"/>
          <p:cNvSpPr/>
          <p:nvPr/>
        </p:nvSpPr>
        <p:spPr>
          <a:xfrm>
            <a:off x="7882081" y="5209181"/>
            <a:ext cx="1274619" cy="488373"/>
          </a:xfrm>
          <a:prstGeom prst="left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左右矢印 11"/>
          <p:cNvSpPr/>
          <p:nvPr/>
        </p:nvSpPr>
        <p:spPr>
          <a:xfrm>
            <a:off x="7882080" y="5909623"/>
            <a:ext cx="1274619" cy="488373"/>
          </a:xfrm>
          <a:prstGeom prst="left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9723" y="1560513"/>
            <a:ext cx="881690" cy="97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23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96084" y="255121"/>
            <a:ext cx="4791690" cy="785161"/>
          </a:xfrm>
        </p:spPr>
        <p:txBody>
          <a:bodyPr>
            <a:noAutofit/>
          </a:bodyPr>
          <a:lstStyle/>
          <a:p>
            <a:r>
              <a:rPr kumimoji="1" lang="ja-JP" altLang="en-US" sz="6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将来の展望</a:t>
            </a:r>
            <a:endParaRPr kumimoji="1" lang="ja-JP" altLang="en-US" sz="6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角丸四角形 4"/>
          <p:cNvSpPr/>
          <p:nvPr/>
        </p:nvSpPr>
        <p:spPr>
          <a:xfrm>
            <a:off x="119921" y="1085253"/>
            <a:ext cx="11842231" cy="2639291"/>
          </a:xfrm>
          <a:prstGeom prst="roundRect">
            <a:avLst>
              <a:gd name="adj" fmla="val 1328"/>
            </a:avLst>
          </a:prstGeom>
          <a:solidFill>
            <a:srgbClr val="FDEE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4400" b="1" dirty="0" smtClean="0">
                <a:solidFill>
                  <a:srgbClr val="0000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①百貨店への出店</a:t>
            </a:r>
            <a:r>
              <a:rPr lang="ja-JP" altLang="en-US" sz="4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endParaRPr lang="en-US" altLang="ja-JP" sz="4000" b="1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4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■百貨店へ進出することで信頼・知名度・売上</a:t>
            </a:r>
          </a:p>
          <a:p>
            <a:r>
              <a:rPr lang="ja-JP" altLang="en-US" sz="40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ja-JP" altLang="en-US" sz="4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の向上をめざす</a:t>
            </a:r>
          </a:p>
        </p:txBody>
      </p:sp>
      <p:sp>
        <p:nvSpPr>
          <p:cNvPr id="6" name="角丸四角形 5"/>
          <p:cNvSpPr/>
          <p:nvPr/>
        </p:nvSpPr>
        <p:spPr>
          <a:xfrm>
            <a:off x="104856" y="3943206"/>
            <a:ext cx="11857296" cy="2752285"/>
          </a:xfrm>
          <a:prstGeom prst="roundRect">
            <a:avLst>
              <a:gd name="adj" fmla="val 1328"/>
            </a:avLst>
          </a:prstGeom>
          <a:solidFill>
            <a:srgbClr val="FDEE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4400" b="1" dirty="0" smtClean="0">
                <a:solidFill>
                  <a:srgbClr val="0000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②果物の種類を増やす</a:t>
            </a:r>
          </a:p>
          <a:p>
            <a:r>
              <a:rPr lang="ja-JP" altLang="en-US" sz="4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■さくらんぼ以外の果物を</a:t>
            </a:r>
          </a:p>
          <a:p>
            <a:r>
              <a:rPr lang="ja-JP" altLang="en-US" sz="40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ja-JP" altLang="en-US" sz="4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増やしながら新しい商品を開発す</a:t>
            </a:r>
            <a:r>
              <a:rPr lang="ja-JP" altLang="en-US" sz="40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る</a:t>
            </a:r>
            <a:endParaRPr lang="ja-JP" altLang="en-US" sz="4000" b="1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9526" y="4403090"/>
            <a:ext cx="2059197" cy="208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63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375" y="455790"/>
            <a:ext cx="3425095" cy="22851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818" y="3120161"/>
            <a:ext cx="2470690" cy="35192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0637" y="838975"/>
            <a:ext cx="2129209" cy="31996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図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33" r="4678" b="3289"/>
          <a:stretch/>
        </p:blipFill>
        <p:spPr>
          <a:xfrm>
            <a:off x="1028480" y="3392436"/>
            <a:ext cx="2836143" cy="31616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120" y="312106"/>
            <a:ext cx="3864864" cy="2572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592" y="4368967"/>
            <a:ext cx="3731838" cy="2101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517">
            <a:off x="3439929" y="2888627"/>
            <a:ext cx="1383854" cy="1390033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517" flipH="1">
            <a:off x="8135829" y="3279684"/>
            <a:ext cx="1175966" cy="1248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2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5438" y="736601"/>
            <a:ext cx="9063962" cy="1119316"/>
          </a:xfrm>
        </p:spPr>
        <p:txBody>
          <a:bodyPr>
            <a:noAutofit/>
          </a:bodyPr>
          <a:lstStyle/>
          <a:p>
            <a:r>
              <a:rPr lang="ja-JP" altLang="en-US" dirty="0" smtClean="0">
                <a:ln w="28575">
                  <a:noFill/>
                </a:ln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こ</a:t>
            </a:r>
            <a:r>
              <a:rPr lang="ja-JP" altLang="en-US" dirty="0">
                <a:ln w="28575">
                  <a:noFill/>
                </a:ln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の</a:t>
            </a:r>
            <a:r>
              <a:rPr lang="ja-JP" altLang="en-US" dirty="0" smtClean="0">
                <a:ln w="28575">
                  <a:noFill/>
                </a:ln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アイディアのきっかけは？</a:t>
            </a:r>
            <a:endParaRPr kumimoji="1" lang="ja-JP" altLang="en-US" dirty="0">
              <a:ln w="28575">
                <a:noFill/>
              </a:ln>
              <a:solidFill>
                <a:srgbClr val="FF00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3" name="タイトル 1"/>
          <p:cNvSpPr txBox="1">
            <a:spLocks/>
          </p:cNvSpPr>
          <p:nvPr/>
        </p:nvSpPr>
        <p:spPr>
          <a:xfrm>
            <a:off x="1772523" y="2227320"/>
            <a:ext cx="8684461" cy="10596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ja-JP" altLang="en-US" sz="6600" dirty="0">
              <a:solidFill>
                <a:srgbClr val="0070C0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94245" y="2621484"/>
            <a:ext cx="1142999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0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山形では </a:t>
            </a:r>
            <a:r>
              <a:rPr kumimoji="1" lang="ja-JP" altLang="en-US" sz="9600" dirty="0" smtClean="0">
                <a:solidFill>
                  <a:srgbClr val="FF00FF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さくらんぼ </a:t>
            </a:r>
            <a:r>
              <a:rPr kumimoji="1" lang="ja-JP" altLang="en-US" sz="60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が</a:t>
            </a:r>
          </a:p>
          <a:p>
            <a:r>
              <a:rPr lang="ja-JP" altLang="en-US" sz="4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r>
              <a:rPr lang="ja-JP" altLang="en-US" sz="48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　　　　　　　　　　</a:t>
            </a:r>
            <a:r>
              <a:rPr lang="ja-JP" altLang="en-US" sz="60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あま</a:t>
            </a:r>
            <a:r>
              <a:rPr kumimoji="1" lang="ja-JP" altLang="en-US" sz="60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ってる</a:t>
            </a:r>
            <a:r>
              <a:rPr lang="ja-JP" altLang="en-US" sz="60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ら</a:t>
            </a:r>
            <a:r>
              <a:rPr lang="ja-JP" altLang="en-US" sz="60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し</a:t>
            </a:r>
            <a:r>
              <a:rPr kumimoji="1" lang="ja-JP" altLang="en-US" sz="60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い・・・</a:t>
            </a:r>
            <a:endParaRPr kumimoji="1" lang="ja-JP" altLang="en-US" sz="600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10797">
            <a:off x="9840330" y="1246348"/>
            <a:ext cx="1575164" cy="198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222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814" y="268204"/>
            <a:ext cx="8204514" cy="1182321"/>
          </a:xfrm>
        </p:spPr>
        <p:txBody>
          <a:bodyPr>
            <a:noAutofit/>
          </a:bodyPr>
          <a:lstStyle/>
          <a:p>
            <a:r>
              <a:rPr kumimoji="1" lang="ja-JP" altLang="en-US" sz="6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６月の山形あるある</a:t>
            </a:r>
            <a:endParaRPr kumimoji="1" lang="ja-JP" altLang="en-US" sz="6600" b="1" dirty="0">
              <a:solidFill>
                <a:schemeClr val="tx1">
                  <a:lumMod val="95000"/>
                  <a:lumOff val="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4" name="グループ化 3"/>
          <p:cNvGrpSpPr/>
          <p:nvPr/>
        </p:nvGrpSpPr>
        <p:grpSpPr>
          <a:xfrm>
            <a:off x="4023360" y="1650710"/>
            <a:ext cx="7944965" cy="1004847"/>
            <a:chOff x="0" y="0"/>
            <a:chExt cx="4689989" cy="1297687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0" y="0"/>
              <a:ext cx="4689989" cy="1297687"/>
              <a:chOff x="0" y="0"/>
              <a:chExt cx="4689989" cy="1297687"/>
            </a:xfrm>
          </p:grpSpPr>
          <p:sp>
            <p:nvSpPr>
              <p:cNvPr id="9" name="角丸四角形 8"/>
              <p:cNvSpPr/>
              <p:nvPr/>
            </p:nvSpPr>
            <p:spPr>
              <a:xfrm>
                <a:off x="0" y="21337"/>
                <a:ext cx="4591050" cy="1276350"/>
              </a:xfrm>
              <a:prstGeom prst="roundRect">
                <a:avLst>
                  <a:gd name="adj" fmla="val 50000"/>
                </a:avLst>
              </a:prstGeom>
              <a:solidFill>
                <a:srgbClr val="92D050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  <a:effectLst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  <p:sp>
            <p:nvSpPr>
              <p:cNvPr id="10" name="月 9"/>
              <p:cNvSpPr/>
              <p:nvPr/>
            </p:nvSpPr>
            <p:spPr>
              <a:xfrm rot="15740544">
                <a:off x="4076700" y="-159638"/>
                <a:ext cx="453652" cy="772927"/>
              </a:xfrm>
              <a:prstGeom prst="moon">
                <a:avLst/>
              </a:prstGeom>
              <a:solidFill>
                <a:srgbClr val="92D050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</p:grpSp>
        <p:grpSp>
          <p:nvGrpSpPr>
            <p:cNvPr id="6" name="グループ化 5"/>
            <p:cNvGrpSpPr/>
            <p:nvPr/>
          </p:nvGrpSpPr>
          <p:grpSpPr>
            <a:xfrm>
              <a:off x="0" y="0"/>
              <a:ext cx="4689989" cy="1297687"/>
              <a:chOff x="0" y="0"/>
              <a:chExt cx="4689989" cy="1297687"/>
            </a:xfrm>
          </p:grpSpPr>
          <p:sp>
            <p:nvSpPr>
              <p:cNvPr id="7" name="角丸四角形 6"/>
              <p:cNvSpPr/>
              <p:nvPr/>
            </p:nvSpPr>
            <p:spPr>
              <a:xfrm>
                <a:off x="0" y="21337"/>
                <a:ext cx="4591050" cy="1276350"/>
              </a:xfrm>
              <a:prstGeom prst="roundRect">
                <a:avLst>
                  <a:gd name="adj" fmla="val 50000"/>
                </a:avLst>
              </a:prstGeom>
              <a:solidFill>
                <a:srgbClr val="CCFFCC"/>
              </a:solidFill>
              <a:effectLst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  <p:sp>
            <p:nvSpPr>
              <p:cNvPr id="8" name="月 7"/>
              <p:cNvSpPr/>
              <p:nvPr/>
            </p:nvSpPr>
            <p:spPr>
              <a:xfrm rot="15740544">
                <a:off x="4076700" y="-159638"/>
                <a:ext cx="453652" cy="772927"/>
              </a:xfrm>
              <a:prstGeom prst="moon">
                <a:avLst/>
              </a:prstGeom>
              <a:solidFill>
                <a:srgbClr val="CCFFC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</p:grpSp>
      </p:grpSp>
      <p:sp>
        <p:nvSpPr>
          <p:cNvPr id="11" name="テキスト ボックス 10"/>
          <p:cNvSpPr txBox="1"/>
          <p:nvPr/>
        </p:nvSpPr>
        <p:spPr>
          <a:xfrm>
            <a:off x="4047744" y="1681281"/>
            <a:ext cx="78774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36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山形では買うものではなくもらう</a:t>
            </a:r>
            <a:r>
              <a:rPr lang="ja-JP" altLang="en-US" sz="3600" dirty="0" smtClean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もの！</a:t>
            </a:r>
            <a:endParaRPr lang="ja-JP" altLang="en-US" sz="36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grpSp>
        <p:nvGrpSpPr>
          <p:cNvPr id="12" name="グループ化 11"/>
          <p:cNvGrpSpPr/>
          <p:nvPr/>
        </p:nvGrpSpPr>
        <p:grpSpPr>
          <a:xfrm flipH="1">
            <a:off x="131638" y="2819826"/>
            <a:ext cx="5005755" cy="895470"/>
            <a:chOff x="0" y="0"/>
            <a:chExt cx="4689989" cy="1297687"/>
          </a:xfrm>
        </p:grpSpPr>
        <p:grpSp>
          <p:nvGrpSpPr>
            <p:cNvPr id="13" name="グループ化 12"/>
            <p:cNvGrpSpPr/>
            <p:nvPr/>
          </p:nvGrpSpPr>
          <p:grpSpPr>
            <a:xfrm>
              <a:off x="0" y="0"/>
              <a:ext cx="4689989" cy="1297687"/>
              <a:chOff x="0" y="0"/>
              <a:chExt cx="4689989" cy="1297687"/>
            </a:xfrm>
          </p:grpSpPr>
          <p:sp>
            <p:nvSpPr>
              <p:cNvPr id="17" name="角丸四角形 16"/>
              <p:cNvSpPr/>
              <p:nvPr/>
            </p:nvSpPr>
            <p:spPr>
              <a:xfrm>
                <a:off x="0" y="21337"/>
                <a:ext cx="4591050" cy="1276350"/>
              </a:xfrm>
              <a:prstGeom prst="roundRect">
                <a:avLst>
                  <a:gd name="adj" fmla="val 50000"/>
                </a:avLst>
              </a:prstGeom>
              <a:solidFill>
                <a:srgbClr val="92D050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  <a:effectLst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  <p:sp>
            <p:nvSpPr>
              <p:cNvPr id="18" name="月 17"/>
              <p:cNvSpPr/>
              <p:nvPr/>
            </p:nvSpPr>
            <p:spPr>
              <a:xfrm rot="15740544">
                <a:off x="4076700" y="-159638"/>
                <a:ext cx="453652" cy="772927"/>
              </a:xfrm>
              <a:prstGeom prst="moon">
                <a:avLst/>
              </a:prstGeom>
              <a:solidFill>
                <a:srgbClr val="92D050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</p:grpSp>
        <p:grpSp>
          <p:nvGrpSpPr>
            <p:cNvPr id="14" name="グループ化 13"/>
            <p:cNvGrpSpPr/>
            <p:nvPr/>
          </p:nvGrpSpPr>
          <p:grpSpPr>
            <a:xfrm>
              <a:off x="0" y="0"/>
              <a:ext cx="4689989" cy="1297687"/>
              <a:chOff x="0" y="0"/>
              <a:chExt cx="4689989" cy="1297687"/>
            </a:xfrm>
          </p:grpSpPr>
          <p:sp>
            <p:nvSpPr>
              <p:cNvPr id="15" name="角丸四角形 14"/>
              <p:cNvSpPr/>
              <p:nvPr/>
            </p:nvSpPr>
            <p:spPr>
              <a:xfrm>
                <a:off x="0" y="21337"/>
                <a:ext cx="4591050" cy="1276350"/>
              </a:xfrm>
              <a:prstGeom prst="roundRect">
                <a:avLst>
                  <a:gd name="adj" fmla="val 50000"/>
                </a:avLst>
              </a:prstGeom>
              <a:solidFill>
                <a:srgbClr val="CCFFCC"/>
              </a:solidFill>
              <a:effectLst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  <p:sp>
            <p:nvSpPr>
              <p:cNvPr id="16" name="月 15"/>
              <p:cNvSpPr/>
              <p:nvPr/>
            </p:nvSpPr>
            <p:spPr>
              <a:xfrm rot="15740544">
                <a:off x="4076700" y="-159638"/>
                <a:ext cx="453652" cy="772927"/>
              </a:xfrm>
              <a:prstGeom prst="moon">
                <a:avLst/>
              </a:prstGeom>
              <a:solidFill>
                <a:srgbClr val="CCFFC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</p:grpSp>
      </p:grpSp>
      <p:sp>
        <p:nvSpPr>
          <p:cNvPr id="19" name="テキスト ボックス 18"/>
          <p:cNvSpPr txBox="1"/>
          <p:nvPr/>
        </p:nvSpPr>
        <p:spPr>
          <a:xfrm>
            <a:off x="370596" y="2814135"/>
            <a:ext cx="50134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36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帰</a:t>
            </a:r>
            <a:r>
              <a:rPr lang="ja-JP" altLang="en-US" sz="3600" dirty="0" smtClean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ると家に必ずある・・・</a:t>
            </a:r>
            <a:endParaRPr lang="ja-JP" altLang="en-US" sz="36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grpSp>
        <p:nvGrpSpPr>
          <p:cNvPr id="20" name="グループ化 19"/>
          <p:cNvGrpSpPr/>
          <p:nvPr/>
        </p:nvGrpSpPr>
        <p:grpSpPr>
          <a:xfrm>
            <a:off x="4807348" y="3757944"/>
            <a:ext cx="7117812" cy="933768"/>
            <a:chOff x="0" y="0"/>
            <a:chExt cx="4689989" cy="1297687"/>
          </a:xfrm>
        </p:grpSpPr>
        <p:grpSp>
          <p:nvGrpSpPr>
            <p:cNvPr id="21" name="グループ化 20"/>
            <p:cNvGrpSpPr/>
            <p:nvPr/>
          </p:nvGrpSpPr>
          <p:grpSpPr>
            <a:xfrm>
              <a:off x="0" y="0"/>
              <a:ext cx="4689989" cy="1297687"/>
              <a:chOff x="0" y="0"/>
              <a:chExt cx="4689989" cy="1297687"/>
            </a:xfrm>
          </p:grpSpPr>
          <p:sp>
            <p:nvSpPr>
              <p:cNvPr id="25" name="角丸四角形 24"/>
              <p:cNvSpPr/>
              <p:nvPr/>
            </p:nvSpPr>
            <p:spPr>
              <a:xfrm>
                <a:off x="0" y="21337"/>
                <a:ext cx="4591050" cy="1276350"/>
              </a:xfrm>
              <a:prstGeom prst="roundRect">
                <a:avLst>
                  <a:gd name="adj" fmla="val 50000"/>
                </a:avLst>
              </a:prstGeom>
              <a:solidFill>
                <a:srgbClr val="92D050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  <a:effectLst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  <p:sp>
            <p:nvSpPr>
              <p:cNvPr id="26" name="月 25"/>
              <p:cNvSpPr/>
              <p:nvPr/>
            </p:nvSpPr>
            <p:spPr>
              <a:xfrm rot="15740544">
                <a:off x="4076700" y="-159638"/>
                <a:ext cx="453652" cy="772927"/>
              </a:xfrm>
              <a:prstGeom prst="moon">
                <a:avLst/>
              </a:prstGeom>
              <a:solidFill>
                <a:srgbClr val="92D050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</p:grpSp>
        <p:grpSp>
          <p:nvGrpSpPr>
            <p:cNvPr id="22" name="グループ化 21"/>
            <p:cNvGrpSpPr/>
            <p:nvPr/>
          </p:nvGrpSpPr>
          <p:grpSpPr>
            <a:xfrm>
              <a:off x="0" y="0"/>
              <a:ext cx="4689989" cy="1297687"/>
              <a:chOff x="0" y="0"/>
              <a:chExt cx="4689989" cy="1297687"/>
            </a:xfrm>
          </p:grpSpPr>
          <p:sp>
            <p:nvSpPr>
              <p:cNvPr id="23" name="角丸四角形 22"/>
              <p:cNvSpPr/>
              <p:nvPr/>
            </p:nvSpPr>
            <p:spPr>
              <a:xfrm>
                <a:off x="0" y="21337"/>
                <a:ext cx="4591050" cy="1276350"/>
              </a:xfrm>
              <a:prstGeom prst="roundRect">
                <a:avLst>
                  <a:gd name="adj" fmla="val 50000"/>
                </a:avLst>
              </a:prstGeom>
              <a:solidFill>
                <a:srgbClr val="CCFFCC"/>
              </a:solidFill>
              <a:effectLst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  <p:sp>
            <p:nvSpPr>
              <p:cNvPr id="24" name="月 23"/>
              <p:cNvSpPr/>
              <p:nvPr/>
            </p:nvSpPr>
            <p:spPr>
              <a:xfrm rot="15740544">
                <a:off x="4076700" y="-159638"/>
                <a:ext cx="453652" cy="772927"/>
              </a:xfrm>
              <a:prstGeom prst="moon">
                <a:avLst/>
              </a:prstGeom>
              <a:solidFill>
                <a:srgbClr val="CCFFC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</p:grpSp>
      </p:grpSp>
      <p:sp>
        <p:nvSpPr>
          <p:cNvPr id="27" name="テキスト ボックス 26"/>
          <p:cNvSpPr txBox="1"/>
          <p:nvPr/>
        </p:nvSpPr>
        <p:spPr>
          <a:xfrm>
            <a:off x="4998720" y="3764131"/>
            <a:ext cx="68874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36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規格外</a:t>
            </a:r>
            <a:r>
              <a:rPr lang="ja-JP" altLang="en-US" sz="3600" dirty="0" smtClean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のさくらんぼしか食べない</a:t>
            </a:r>
          </a:p>
        </p:txBody>
      </p:sp>
      <p:grpSp>
        <p:nvGrpSpPr>
          <p:cNvPr id="28" name="グループ化 27"/>
          <p:cNvGrpSpPr/>
          <p:nvPr/>
        </p:nvGrpSpPr>
        <p:grpSpPr>
          <a:xfrm flipH="1">
            <a:off x="76008" y="4749850"/>
            <a:ext cx="5258112" cy="1251246"/>
            <a:chOff x="0" y="0"/>
            <a:chExt cx="4689989" cy="1297687"/>
          </a:xfrm>
        </p:grpSpPr>
        <p:grpSp>
          <p:nvGrpSpPr>
            <p:cNvPr id="29" name="グループ化 28"/>
            <p:cNvGrpSpPr/>
            <p:nvPr/>
          </p:nvGrpSpPr>
          <p:grpSpPr>
            <a:xfrm>
              <a:off x="0" y="0"/>
              <a:ext cx="4689989" cy="1297687"/>
              <a:chOff x="0" y="0"/>
              <a:chExt cx="4689989" cy="1297687"/>
            </a:xfrm>
          </p:grpSpPr>
          <p:sp>
            <p:nvSpPr>
              <p:cNvPr id="33" name="角丸四角形 32"/>
              <p:cNvSpPr/>
              <p:nvPr/>
            </p:nvSpPr>
            <p:spPr>
              <a:xfrm>
                <a:off x="0" y="21337"/>
                <a:ext cx="4591050" cy="1276350"/>
              </a:xfrm>
              <a:prstGeom prst="roundRect">
                <a:avLst>
                  <a:gd name="adj" fmla="val 50000"/>
                </a:avLst>
              </a:prstGeom>
              <a:solidFill>
                <a:srgbClr val="92D050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  <a:effectLst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  <p:sp>
            <p:nvSpPr>
              <p:cNvPr id="34" name="月 33"/>
              <p:cNvSpPr/>
              <p:nvPr/>
            </p:nvSpPr>
            <p:spPr>
              <a:xfrm rot="15740544">
                <a:off x="4076700" y="-159638"/>
                <a:ext cx="453652" cy="772927"/>
              </a:xfrm>
              <a:prstGeom prst="moon">
                <a:avLst/>
              </a:prstGeom>
              <a:solidFill>
                <a:srgbClr val="92D050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</p:grpSp>
        <p:grpSp>
          <p:nvGrpSpPr>
            <p:cNvPr id="30" name="グループ化 29"/>
            <p:cNvGrpSpPr/>
            <p:nvPr/>
          </p:nvGrpSpPr>
          <p:grpSpPr>
            <a:xfrm>
              <a:off x="0" y="0"/>
              <a:ext cx="4689989" cy="1297687"/>
              <a:chOff x="0" y="0"/>
              <a:chExt cx="4689989" cy="1297687"/>
            </a:xfrm>
          </p:grpSpPr>
          <p:sp>
            <p:nvSpPr>
              <p:cNvPr id="31" name="角丸四角形 30"/>
              <p:cNvSpPr/>
              <p:nvPr/>
            </p:nvSpPr>
            <p:spPr>
              <a:xfrm>
                <a:off x="0" y="21337"/>
                <a:ext cx="4591050" cy="1276350"/>
              </a:xfrm>
              <a:prstGeom prst="roundRect">
                <a:avLst>
                  <a:gd name="adj" fmla="val 50000"/>
                </a:avLst>
              </a:prstGeom>
              <a:solidFill>
                <a:srgbClr val="CCFFCC"/>
              </a:solidFill>
              <a:effectLst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  <p:sp>
            <p:nvSpPr>
              <p:cNvPr id="32" name="月 31"/>
              <p:cNvSpPr/>
              <p:nvPr/>
            </p:nvSpPr>
            <p:spPr>
              <a:xfrm rot="15740544">
                <a:off x="4076700" y="-159638"/>
                <a:ext cx="453652" cy="772927"/>
              </a:xfrm>
              <a:prstGeom prst="moon">
                <a:avLst/>
              </a:prstGeom>
              <a:solidFill>
                <a:srgbClr val="CCFFC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</p:grpSp>
      </p:grpSp>
      <p:sp>
        <p:nvSpPr>
          <p:cNvPr id="35" name="テキスト ボックス 34"/>
          <p:cNvSpPr txBox="1"/>
          <p:nvPr/>
        </p:nvSpPr>
        <p:spPr>
          <a:xfrm>
            <a:off x="501543" y="4781749"/>
            <a:ext cx="46573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さくらんぼの</a:t>
            </a:r>
          </a:p>
          <a:p>
            <a:r>
              <a:rPr lang="ja-JP" altLang="en-US" sz="3600" dirty="0" smtClean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おすそ</a:t>
            </a:r>
            <a:r>
              <a:rPr lang="ja-JP" altLang="en-US" sz="36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わ</a:t>
            </a:r>
            <a:r>
              <a:rPr lang="ja-JP" altLang="en-US" sz="3600" dirty="0" smtClean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けはやめて</a:t>
            </a:r>
            <a:endParaRPr lang="ja-JP" altLang="en-US" sz="3600" dirty="0"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grpSp>
        <p:nvGrpSpPr>
          <p:cNvPr id="36" name="グループ化 35"/>
          <p:cNvGrpSpPr/>
          <p:nvPr/>
        </p:nvGrpSpPr>
        <p:grpSpPr>
          <a:xfrm>
            <a:off x="6180408" y="5377475"/>
            <a:ext cx="5632679" cy="990062"/>
            <a:chOff x="0" y="0"/>
            <a:chExt cx="4689989" cy="1297687"/>
          </a:xfrm>
        </p:grpSpPr>
        <p:grpSp>
          <p:nvGrpSpPr>
            <p:cNvPr id="37" name="グループ化 36"/>
            <p:cNvGrpSpPr/>
            <p:nvPr/>
          </p:nvGrpSpPr>
          <p:grpSpPr>
            <a:xfrm>
              <a:off x="0" y="0"/>
              <a:ext cx="4689989" cy="1297687"/>
              <a:chOff x="0" y="0"/>
              <a:chExt cx="4689989" cy="1297687"/>
            </a:xfrm>
          </p:grpSpPr>
          <p:sp>
            <p:nvSpPr>
              <p:cNvPr id="41" name="角丸四角形 40"/>
              <p:cNvSpPr/>
              <p:nvPr/>
            </p:nvSpPr>
            <p:spPr>
              <a:xfrm>
                <a:off x="0" y="21337"/>
                <a:ext cx="4591050" cy="1276350"/>
              </a:xfrm>
              <a:prstGeom prst="roundRect">
                <a:avLst>
                  <a:gd name="adj" fmla="val 50000"/>
                </a:avLst>
              </a:prstGeom>
              <a:solidFill>
                <a:srgbClr val="92D050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  <a:effectLst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  <p:sp>
            <p:nvSpPr>
              <p:cNvPr id="42" name="月 41"/>
              <p:cNvSpPr/>
              <p:nvPr/>
            </p:nvSpPr>
            <p:spPr>
              <a:xfrm rot="15740544">
                <a:off x="4076700" y="-159638"/>
                <a:ext cx="453652" cy="772927"/>
              </a:xfrm>
              <a:prstGeom prst="moon">
                <a:avLst/>
              </a:prstGeom>
              <a:solidFill>
                <a:srgbClr val="92D050"/>
              </a:solidFill>
              <a:ln w="38100">
                <a:solidFill>
                  <a:schemeClr val="accent6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</p:grpSp>
        <p:grpSp>
          <p:nvGrpSpPr>
            <p:cNvPr id="38" name="グループ化 37"/>
            <p:cNvGrpSpPr/>
            <p:nvPr/>
          </p:nvGrpSpPr>
          <p:grpSpPr>
            <a:xfrm>
              <a:off x="0" y="0"/>
              <a:ext cx="4689989" cy="1297687"/>
              <a:chOff x="0" y="0"/>
              <a:chExt cx="4689989" cy="1297687"/>
            </a:xfrm>
          </p:grpSpPr>
          <p:sp>
            <p:nvSpPr>
              <p:cNvPr id="39" name="角丸四角形 38"/>
              <p:cNvSpPr/>
              <p:nvPr/>
            </p:nvSpPr>
            <p:spPr>
              <a:xfrm>
                <a:off x="0" y="21337"/>
                <a:ext cx="4591050" cy="1276350"/>
              </a:xfrm>
              <a:prstGeom prst="roundRect">
                <a:avLst>
                  <a:gd name="adj" fmla="val 50000"/>
                </a:avLst>
              </a:prstGeom>
              <a:solidFill>
                <a:srgbClr val="CCFFCC"/>
              </a:solidFill>
              <a:effectLst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  <p:sp>
            <p:nvSpPr>
              <p:cNvPr id="40" name="月 39"/>
              <p:cNvSpPr/>
              <p:nvPr/>
            </p:nvSpPr>
            <p:spPr>
              <a:xfrm rot="15740544">
                <a:off x="4076700" y="-159638"/>
                <a:ext cx="453652" cy="772927"/>
              </a:xfrm>
              <a:prstGeom prst="moon">
                <a:avLst/>
              </a:prstGeom>
              <a:solidFill>
                <a:srgbClr val="CCFFC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ja-JP" altLang="en-US"/>
              </a:p>
            </p:txBody>
          </p:sp>
        </p:grpSp>
      </p:grpSp>
      <p:sp>
        <p:nvSpPr>
          <p:cNvPr id="44" name="テキスト ボックス 43"/>
          <p:cNvSpPr txBox="1"/>
          <p:nvPr/>
        </p:nvSpPr>
        <p:spPr>
          <a:xfrm>
            <a:off x="6425324" y="5402206"/>
            <a:ext cx="45584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3600" dirty="0" smtClean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毎日食べるのがつらい</a:t>
            </a:r>
          </a:p>
        </p:txBody>
      </p:sp>
      <p:pic>
        <p:nvPicPr>
          <p:cNvPr id="43" name="図 4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517">
            <a:off x="2794219" y="1965551"/>
            <a:ext cx="944914" cy="949133"/>
          </a:xfrm>
          <a:prstGeom prst="rect">
            <a:avLst/>
          </a:prstGeom>
        </p:spPr>
      </p:pic>
      <p:pic>
        <p:nvPicPr>
          <p:cNvPr id="45" name="図 4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56537" y="2969539"/>
            <a:ext cx="928442" cy="996613"/>
          </a:xfrm>
          <a:prstGeom prst="rect">
            <a:avLst/>
          </a:prstGeom>
        </p:spPr>
      </p:pic>
      <p:pic>
        <p:nvPicPr>
          <p:cNvPr id="47" name="図 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881" y="4888155"/>
            <a:ext cx="765653" cy="765653"/>
          </a:xfrm>
          <a:prstGeom prst="rect">
            <a:avLst/>
          </a:prstGeom>
        </p:spPr>
      </p:pic>
      <p:pic>
        <p:nvPicPr>
          <p:cNvPr id="48" name="図 4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1122" y="5653808"/>
            <a:ext cx="487920" cy="487920"/>
          </a:xfrm>
          <a:prstGeom prst="rect">
            <a:avLst/>
          </a:prstGeom>
        </p:spPr>
      </p:pic>
      <p:pic>
        <p:nvPicPr>
          <p:cNvPr id="49" name="図 4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5612">
            <a:off x="5647210" y="5209148"/>
            <a:ext cx="790901" cy="83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135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25409" y="674018"/>
            <a:ext cx="9064867" cy="875244"/>
          </a:xfrm>
        </p:spPr>
        <p:txBody>
          <a:bodyPr>
            <a:noAutofit/>
          </a:bodyPr>
          <a:lstStyle/>
          <a:p>
            <a:pPr algn="ctr"/>
            <a:r>
              <a:rPr kumimoji="1" lang="ja-JP" altLang="en-US" sz="77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生産量</a:t>
            </a:r>
            <a:r>
              <a:rPr lang="ja-JP" altLang="en-US" sz="77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ベスト</a:t>
            </a:r>
            <a:r>
              <a:rPr lang="en-US" altLang="ja-JP" sz="77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endParaRPr kumimoji="1" lang="ja-JP" altLang="en-US" sz="77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7" name="コンテンツ プレースホルダー 16"/>
          <p:cNvSpPr>
            <a:spLocks noGrp="1"/>
          </p:cNvSpPr>
          <p:nvPr>
            <p:ph idx="1"/>
          </p:nvPr>
        </p:nvSpPr>
        <p:spPr>
          <a:xfrm>
            <a:off x="2079765" y="5401036"/>
            <a:ext cx="7392448" cy="96129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ja-JP" altLang="en-US" sz="6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山梨県　　</a:t>
            </a:r>
            <a:r>
              <a:rPr kumimoji="1" lang="en-US" altLang="ja-JP" sz="6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1,190</a:t>
            </a:r>
            <a:r>
              <a:rPr lang="en-US" altLang="ja-JP" sz="6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t</a:t>
            </a:r>
            <a:endParaRPr kumimoji="1" lang="ja-JP" altLang="en-US" sz="6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円形吹き出し 2"/>
          <p:cNvSpPr/>
          <p:nvPr/>
        </p:nvSpPr>
        <p:spPr>
          <a:xfrm>
            <a:off x="9194289" y="2002452"/>
            <a:ext cx="2840807" cy="1935956"/>
          </a:xfrm>
          <a:prstGeom prst="wedgeEllipseCallout">
            <a:avLst>
              <a:gd name="adj1" fmla="val -60513"/>
              <a:gd name="adj2" fmla="val 4130"/>
            </a:avLst>
          </a:prstGeom>
          <a:solidFill>
            <a:schemeClr val="bg1"/>
          </a:solidFill>
          <a:ln w="28575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1">
              <a:ln w="9525">
                <a:solidFill>
                  <a:schemeClr val="bg1"/>
                </a:solidFill>
                <a:prstDash val="solid"/>
              </a:ln>
              <a:solidFill>
                <a:srgbClr val="FF00FF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511419" y="622427"/>
            <a:ext cx="186743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201</a:t>
            </a:r>
            <a:r>
              <a:rPr lang="en-US" altLang="ja-JP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endParaRPr lang="ja-JP" altLang="en-US" sz="4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00FF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3" name="図 12"/>
          <p:cNvPicPr/>
          <p:nvPr/>
        </p:nvPicPr>
        <p:blipFill>
          <a:blip r:embed="rId3" cstate="print">
            <a:clrChange>
              <a:clrFrom>
                <a:srgbClr val="FEFFFE"/>
              </a:clrFrom>
              <a:clrTo>
                <a:srgbClr val="FE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07" y="2330808"/>
            <a:ext cx="1616459" cy="1356049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コンテンツ プレースホルダー 16"/>
          <p:cNvSpPr txBox="1">
            <a:spLocks/>
          </p:cNvSpPr>
          <p:nvPr/>
        </p:nvSpPr>
        <p:spPr>
          <a:xfrm>
            <a:off x="1787075" y="2712187"/>
            <a:ext cx="7357723" cy="9014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72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山形県</a:t>
            </a:r>
            <a:r>
              <a:rPr lang="ja-JP" altLang="en-US" sz="72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72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14,500t</a:t>
            </a:r>
          </a:p>
        </p:txBody>
      </p:sp>
      <p:sp>
        <p:nvSpPr>
          <p:cNvPr id="15" name="コンテンツ プレースホルダー 16"/>
          <p:cNvSpPr txBox="1">
            <a:spLocks/>
          </p:cNvSpPr>
          <p:nvPr/>
        </p:nvSpPr>
        <p:spPr>
          <a:xfrm>
            <a:off x="2079765" y="4263163"/>
            <a:ext cx="7311663" cy="9139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ja-JP" altLang="en-US" sz="6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北海道　　</a:t>
            </a:r>
            <a:r>
              <a:rPr lang="en-US" altLang="ja-JP" sz="6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1,430t</a:t>
            </a:r>
            <a:endParaRPr lang="ja-JP" altLang="en-US" sz="60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Font typeface="Wingdings" pitchFamily="2" charset="2"/>
              <a:buNone/>
            </a:pPr>
            <a:endParaRPr lang="en-US" altLang="ja-JP" sz="60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ja-JP" altLang="en-US" sz="6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6" name="図 15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19" y="4070272"/>
            <a:ext cx="1132692" cy="10384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図 18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58" y="5401036"/>
            <a:ext cx="963789" cy="814314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正方形/長方形 11"/>
          <p:cNvSpPr/>
          <p:nvPr/>
        </p:nvSpPr>
        <p:spPr>
          <a:xfrm>
            <a:off x="9499673" y="2670209"/>
            <a:ext cx="228431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76</a:t>
            </a:r>
            <a:r>
              <a:rPr lang="en-US" altLang="ja-JP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%</a:t>
            </a:r>
            <a:endParaRPr lang="ja-JP" altLang="en-US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00FF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929" y="4645901"/>
            <a:ext cx="1334125" cy="1680997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9499673" y="2330808"/>
            <a:ext cx="22843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国内シェア</a:t>
            </a:r>
            <a:endParaRPr kumimoji="1" lang="ja-JP" altLang="en-US" sz="32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7" name="直線コネクタ 6"/>
          <p:cNvCxnSpPr/>
          <p:nvPr/>
        </p:nvCxnSpPr>
        <p:spPr>
          <a:xfrm flipV="1">
            <a:off x="511419" y="3837576"/>
            <a:ext cx="9009036" cy="7060"/>
          </a:xfrm>
          <a:prstGeom prst="line">
            <a:avLst/>
          </a:prstGeom>
          <a:ln w="381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801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グラフ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4140032"/>
              </p:ext>
            </p:extLst>
          </p:nvPr>
        </p:nvGraphicFramePr>
        <p:xfrm>
          <a:off x="-47342" y="-94063"/>
          <a:ext cx="12047621" cy="6833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角丸四角形吹き出し 3"/>
          <p:cNvSpPr/>
          <p:nvPr/>
        </p:nvSpPr>
        <p:spPr>
          <a:xfrm>
            <a:off x="9630889" y="1133799"/>
            <a:ext cx="2395030" cy="2077381"/>
          </a:xfrm>
          <a:prstGeom prst="wedgeRoundRectCallout">
            <a:avLst>
              <a:gd name="adj1" fmla="val -61814"/>
              <a:gd name="adj2" fmla="val 29094"/>
              <a:gd name="adj3" fmla="val 16667"/>
            </a:avLst>
          </a:prstGeom>
          <a:solidFill>
            <a:schemeClr val="bg1"/>
          </a:solidFill>
          <a:ln w="3810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9777646" y="1230026"/>
            <a:ext cx="21015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毎年</a:t>
            </a:r>
          </a:p>
          <a:p>
            <a:r>
              <a:rPr lang="en-US" altLang="ja-JP" sz="2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1000t</a:t>
            </a:r>
            <a:r>
              <a:rPr lang="ja-JP" altLang="en-US" sz="2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以上</a:t>
            </a:r>
            <a:endParaRPr kumimoji="1" lang="ja-JP" altLang="en-US" sz="28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9669143" y="2041629"/>
            <a:ext cx="242235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2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安定確保</a:t>
            </a:r>
          </a:p>
          <a:p>
            <a:r>
              <a:rPr lang="ja-JP" altLang="en-US" sz="2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　できる！　</a:t>
            </a: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73499" y="4502718"/>
            <a:ext cx="1952420" cy="2084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24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17702" y="206102"/>
            <a:ext cx="7275628" cy="945583"/>
          </a:xfrm>
        </p:spPr>
        <p:txBody>
          <a:bodyPr>
            <a:noAutofit/>
          </a:bodyPr>
          <a:lstStyle/>
          <a:p>
            <a:r>
              <a:rPr lang="ja-JP" alt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さくらんぼの規格</a:t>
            </a:r>
            <a:endParaRPr kumimoji="1" lang="ja-JP" altLang="en-US" sz="6000" b="1" dirty="0">
              <a:solidFill>
                <a:schemeClr val="tx1">
                  <a:lumMod val="95000"/>
                  <a:lumOff val="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736559" y="1037347"/>
            <a:ext cx="85899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dirty="0" smtClean="0">
                <a:solidFill>
                  <a:srgbClr val="0000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</a:t>
            </a:r>
            <a:r>
              <a:rPr kumimoji="1" lang="ja-JP" altLang="en-US" sz="4400" dirty="0" smtClean="0">
                <a:solidFill>
                  <a:srgbClr val="0000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サイズ」＋「等級」で決まる！</a:t>
            </a:r>
            <a:endParaRPr kumimoji="1" lang="ja-JP" altLang="en-US" sz="4400" dirty="0">
              <a:solidFill>
                <a:srgbClr val="0000FF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4" name="図 13"/>
          <p:cNvPicPr>
            <a:picLocks noChangeAspect="1"/>
          </p:cNvPicPr>
          <p:nvPr/>
        </p:nvPicPr>
        <p:blipFill>
          <a:blip r:embed="rId4">
            <a:clrChange>
              <a:clrFrom>
                <a:srgbClr val="FEFDFD"/>
              </a:clrFrom>
              <a:clrTo>
                <a:srgbClr val="FE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54514" y="2008204"/>
            <a:ext cx="1447800" cy="1543050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EFDFD"/>
              </a:clrFrom>
              <a:clrTo>
                <a:srgbClr val="FEFDFD">
                  <a:alpha val="0"/>
                </a:srgbClr>
              </a:clrTo>
            </a:clrChange>
          </a:blip>
          <a:srcRect l="6218"/>
          <a:stretch/>
        </p:blipFill>
        <p:spPr>
          <a:xfrm>
            <a:off x="6328937" y="2403744"/>
            <a:ext cx="1188061" cy="1152525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6">
            <a:clrChange>
              <a:clrFrom>
                <a:srgbClr val="FEFDFD"/>
              </a:clrFrom>
              <a:clrTo>
                <a:srgbClr val="FE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8950" y="2612934"/>
            <a:ext cx="1028700" cy="942975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EFDFD"/>
              </a:clrFrom>
              <a:clrTo>
                <a:srgbClr val="FEFDFD">
                  <a:alpha val="0"/>
                </a:srgbClr>
              </a:clrTo>
            </a:clrChange>
          </a:blip>
          <a:srcRect l="11283"/>
          <a:stretch/>
        </p:blipFill>
        <p:spPr>
          <a:xfrm>
            <a:off x="9516955" y="2783276"/>
            <a:ext cx="784193" cy="734105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8">
            <a:clrChange>
              <a:clrFrom>
                <a:srgbClr val="FEFDFD"/>
              </a:clrFrom>
              <a:clrTo>
                <a:srgbClr val="FE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5471" y="1903425"/>
            <a:ext cx="1900546" cy="1654179"/>
          </a:xfrm>
          <a:prstGeom prst="rect">
            <a:avLst/>
          </a:prstGeom>
        </p:spPr>
      </p:pic>
      <p:cxnSp>
        <p:nvCxnSpPr>
          <p:cNvPr id="22" name="直線コネクタ 21"/>
          <p:cNvCxnSpPr/>
          <p:nvPr/>
        </p:nvCxnSpPr>
        <p:spPr>
          <a:xfrm flipV="1">
            <a:off x="2315471" y="3587995"/>
            <a:ext cx="8401767" cy="22004"/>
          </a:xfrm>
          <a:prstGeom prst="line">
            <a:avLst/>
          </a:prstGeom>
          <a:ln w="57150">
            <a:solidFill>
              <a:srgbClr val="FF7C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/>
          <p:cNvSpPr txBox="1"/>
          <p:nvPr/>
        </p:nvSpPr>
        <p:spPr>
          <a:xfrm>
            <a:off x="2468701" y="3678009"/>
            <a:ext cx="1571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28</a:t>
            </a:r>
            <a:r>
              <a:rPr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以上</a:t>
            </a:r>
            <a:endParaRPr kumimoji="1" lang="en-US" altLang="ja-JP" sz="20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6056289" y="3656436"/>
            <a:ext cx="1571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22</a:t>
            </a:r>
            <a:r>
              <a:rPr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以上</a:t>
            </a:r>
            <a:endParaRPr kumimoji="1" lang="en-US" altLang="ja-JP" sz="20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4433864" y="3652609"/>
            <a:ext cx="1571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25</a:t>
            </a:r>
            <a:r>
              <a:rPr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以上</a:t>
            </a:r>
            <a:endParaRPr kumimoji="1" lang="en-US" altLang="ja-JP" sz="20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7573988" y="3631036"/>
            <a:ext cx="1571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en-US" altLang="ja-JP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9</a:t>
            </a:r>
            <a:r>
              <a:rPr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以上</a:t>
            </a:r>
            <a:endParaRPr kumimoji="1" lang="en-US" altLang="ja-JP" sz="20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9295239" y="3606523"/>
            <a:ext cx="1345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規格外</a:t>
            </a:r>
            <a:endParaRPr kumimoji="1" lang="en-US" altLang="ja-JP" sz="28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2" name="図 31"/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EFDFD"/>
              </a:clrFrom>
              <a:clrTo>
                <a:srgbClr val="FEFDFD">
                  <a:alpha val="0"/>
                </a:srgbClr>
              </a:clrTo>
            </a:clrChange>
          </a:blip>
          <a:srcRect b="3374"/>
          <a:stretch/>
        </p:blipFill>
        <p:spPr>
          <a:xfrm>
            <a:off x="2815857" y="4773880"/>
            <a:ext cx="1770407" cy="1500599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EFDFD"/>
              </a:clrFrom>
              <a:clrTo>
                <a:srgbClr val="FEFDFD">
                  <a:alpha val="0"/>
                </a:srgbClr>
              </a:clrTo>
            </a:clrChange>
          </a:blip>
          <a:srcRect t="1" b="3210"/>
          <a:stretch/>
        </p:blipFill>
        <p:spPr>
          <a:xfrm>
            <a:off x="7215816" y="4870598"/>
            <a:ext cx="1628039" cy="1441981"/>
          </a:xfrm>
          <a:prstGeom prst="rect">
            <a:avLst/>
          </a:prstGeom>
        </p:spPr>
      </p:pic>
      <p:pic>
        <p:nvPicPr>
          <p:cNvPr id="34" name="図 33"/>
          <p:cNvPicPr>
            <a:picLocks noChangeAspect="1"/>
          </p:cNvPicPr>
          <p:nvPr/>
        </p:nvPicPr>
        <p:blipFill rotWithShape="1">
          <a:blip r:embed="rId11">
            <a:clrChange>
              <a:clrFrom>
                <a:srgbClr val="FEFDFD"/>
              </a:clrFrom>
              <a:clrTo>
                <a:srgbClr val="FEFDFD">
                  <a:alpha val="0"/>
                </a:srgbClr>
              </a:clrTo>
            </a:clrChange>
          </a:blip>
          <a:srcRect l="6696" t="871" r="6207" b="-871"/>
          <a:stretch/>
        </p:blipFill>
        <p:spPr>
          <a:xfrm>
            <a:off x="5110155" y="4862692"/>
            <a:ext cx="1606550" cy="1457795"/>
          </a:xfrm>
          <a:prstGeom prst="rect">
            <a:avLst/>
          </a:prstGeom>
        </p:spPr>
      </p:pic>
      <p:sp>
        <p:nvSpPr>
          <p:cNvPr id="35" name="テキスト ボックス 34"/>
          <p:cNvSpPr txBox="1"/>
          <p:nvPr/>
        </p:nvSpPr>
        <p:spPr>
          <a:xfrm>
            <a:off x="2912813" y="6353343"/>
            <a:ext cx="17861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85%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以上</a:t>
            </a:r>
            <a:endParaRPr kumimoji="1" lang="en-US" altLang="ja-JP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5110155" y="6335183"/>
            <a:ext cx="2007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%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以上</a:t>
            </a:r>
            <a:endParaRPr kumimoji="1" lang="en-US" altLang="ja-JP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7203432" y="6315773"/>
            <a:ext cx="2062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%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以上</a:t>
            </a:r>
            <a:endParaRPr kumimoji="1" lang="en-US" altLang="ja-JP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39" name="直線コネクタ 38"/>
          <p:cNvCxnSpPr/>
          <p:nvPr/>
        </p:nvCxnSpPr>
        <p:spPr>
          <a:xfrm>
            <a:off x="9145613" y="2146300"/>
            <a:ext cx="0" cy="2055051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正方形/長方形 41"/>
          <p:cNvSpPr/>
          <p:nvPr/>
        </p:nvSpPr>
        <p:spPr>
          <a:xfrm>
            <a:off x="3031555" y="4330174"/>
            <a:ext cx="11079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特秀</a:t>
            </a:r>
            <a:endParaRPr lang="ja-JP" altLang="en-US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3" name="正方形/長方形 42"/>
          <p:cNvSpPr/>
          <p:nvPr/>
        </p:nvSpPr>
        <p:spPr>
          <a:xfrm>
            <a:off x="5475223" y="4350059"/>
            <a:ext cx="64633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秀</a:t>
            </a:r>
            <a:endParaRPr lang="ja-JP" altLang="en-US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4" name="正方形/長方形 43"/>
          <p:cNvSpPr/>
          <p:nvPr/>
        </p:nvSpPr>
        <p:spPr>
          <a:xfrm>
            <a:off x="7568968" y="4393795"/>
            <a:ext cx="64633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優</a:t>
            </a:r>
            <a:endParaRPr lang="ja-JP" altLang="en-US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8566409" y="6295087"/>
            <a:ext cx="1384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着色率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en-US" altLang="ja-JP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027415" y="1882776"/>
            <a:ext cx="7458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サ</a:t>
            </a:r>
            <a:endParaRPr kumimoji="1" lang="en-US" altLang="ja-JP" sz="4800" b="1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4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イ</a:t>
            </a:r>
            <a:endParaRPr kumimoji="1" lang="en-US" altLang="ja-JP" sz="4800" b="1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4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ズ</a:t>
            </a:r>
            <a:endParaRPr kumimoji="1" lang="ja-JP" altLang="en-US" sz="48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1027415" y="4558765"/>
            <a:ext cx="72933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等</a:t>
            </a:r>
            <a:endParaRPr kumimoji="1" lang="en-US" altLang="ja-JP" sz="4400" b="1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4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44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級</a:t>
            </a:r>
            <a:endParaRPr kumimoji="1" lang="ja-JP" altLang="en-US" sz="4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800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84605" y="275868"/>
            <a:ext cx="4992342" cy="945583"/>
          </a:xfrm>
        </p:spPr>
        <p:txBody>
          <a:bodyPr>
            <a:noAutofit/>
          </a:bodyPr>
          <a:lstStyle/>
          <a:p>
            <a:r>
              <a:rPr lang="ja-JP" alt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カフェの</a:t>
            </a:r>
            <a:r>
              <a:rPr kumimoji="1" lang="ja-JP" alt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立地</a:t>
            </a:r>
            <a:endParaRPr kumimoji="1" lang="ja-JP" altLang="en-US" sz="6000" b="1" dirty="0">
              <a:solidFill>
                <a:schemeClr val="tx1">
                  <a:lumMod val="95000"/>
                  <a:lumOff val="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5012056" y="1232441"/>
            <a:ext cx="6691716" cy="1446550"/>
          </a:xfrm>
          <a:prstGeom prst="rect">
            <a:avLst/>
          </a:prstGeom>
          <a:solidFill>
            <a:srgbClr val="C9FFFF"/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ja-JP" altLang="ja-JP" sz="48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東京都渋谷区笹塚</a:t>
            </a:r>
            <a:r>
              <a:rPr lang="en-US" altLang="ja-JP" sz="48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2</a:t>
            </a:r>
            <a:r>
              <a:rPr lang="ja-JP" altLang="ja-JP" sz="48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丁目</a:t>
            </a:r>
          </a:p>
          <a:p>
            <a:pPr algn="ctr">
              <a:spcAft>
                <a:spcPts val="0"/>
              </a:spcAft>
            </a:pPr>
            <a:r>
              <a:rPr lang="en-US" altLang="ja-JP" sz="4000" kern="100" dirty="0" smtClean="0">
                <a:solidFill>
                  <a:srgbClr val="00703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【</a:t>
            </a:r>
            <a:r>
              <a:rPr lang="ja-JP" altLang="ja-JP" sz="4000" b="1" kern="100" dirty="0" smtClean="0">
                <a:solidFill>
                  <a:srgbClr val="00703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笹塚駅</a:t>
            </a:r>
            <a:r>
              <a:rPr lang="ja-JP" altLang="ja-JP" sz="4000" b="1" kern="100" dirty="0">
                <a:solidFill>
                  <a:srgbClr val="00703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から徒歩</a:t>
            </a:r>
            <a:r>
              <a:rPr lang="en-US" altLang="ja-JP" sz="4000" b="1" kern="100" dirty="0">
                <a:solidFill>
                  <a:srgbClr val="00703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4</a:t>
            </a:r>
            <a:r>
              <a:rPr lang="ja-JP" altLang="ja-JP" sz="4000" b="1" kern="100" dirty="0" smtClean="0">
                <a:solidFill>
                  <a:srgbClr val="00703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分</a:t>
            </a:r>
            <a:r>
              <a:rPr lang="en-US" altLang="ja-JP" sz="4000" b="1" kern="100" dirty="0" smtClean="0">
                <a:solidFill>
                  <a:srgbClr val="00703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rPr>
              <a:t>】</a:t>
            </a:r>
            <a:endParaRPr lang="ja-JP" altLang="ja-JP" sz="4000" b="1" kern="100" dirty="0">
              <a:solidFill>
                <a:srgbClr val="007033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5" name="右矢印 4"/>
          <p:cNvSpPr/>
          <p:nvPr/>
        </p:nvSpPr>
        <p:spPr>
          <a:xfrm>
            <a:off x="3843601" y="1522430"/>
            <a:ext cx="1048534" cy="716671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タイトル 1"/>
          <p:cNvSpPr txBox="1">
            <a:spLocks/>
          </p:cNvSpPr>
          <p:nvPr/>
        </p:nvSpPr>
        <p:spPr>
          <a:xfrm>
            <a:off x="771190" y="1630462"/>
            <a:ext cx="3256787" cy="7454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400" kern="1200" cap="all" baseline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選んだ物件</a:t>
            </a:r>
            <a:endParaRPr lang="ja-JP" altLang="en-US" sz="4400" b="1" dirty="0">
              <a:solidFill>
                <a:schemeClr val="tx1">
                  <a:lumMod val="95000"/>
                  <a:lumOff val="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星 24 6"/>
          <p:cNvSpPr/>
          <p:nvPr/>
        </p:nvSpPr>
        <p:spPr>
          <a:xfrm>
            <a:off x="5131976" y="2705101"/>
            <a:ext cx="6209124" cy="2197100"/>
          </a:xfrm>
          <a:prstGeom prst="star24">
            <a:avLst/>
          </a:prstGeom>
          <a:solidFill>
            <a:srgbClr val="FFFF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077336" y="3087102"/>
            <a:ext cx="10040630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0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40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日平均降車人数　</a:t>
            </a:r>
            <a:r>
              <a:rPr lang="ja-JP" altLang="en-US" sz="4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r>
              <a:rPr lang="ja-JP" altLang="en-US" sz="4800" u="sng" dirty="0" smtClean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約</a:t>
            </a:r>
            <a:r>
              <a:rPr lang="en-US" altLang="ja-JP" sz="7500" u="sng" dirty="0" smtClean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75,000</a:t>
            </a:r>
            <a:r>
              <a:rPr lang="ja-JP" altLang="en-US" sz="4000" u="sng" dirty="0">
                <a:solidFill>
                  <a:srgbClr val="FF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人</a:t>
            </a:r>
          </a:p>
          <a:p>
            <a:endParaRPr lang="ja-JP" altLang="en-US" sz="10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タイトル 1"/>
          <p:cNvSpPr txBox="1">
            <a:spLocks/>
          </p:cNvSpPr>
          <p:nvPr/>
        </p:nvSpPr>
        <p:spPr>
          <a:xfrm>
            <a:off x="380646" y="2800556"/>
            <a:ext cx="4333545" cy="7893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400" kern="1200" cap="all" baseline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b="1" dirty="0" smtClean="0">
                <a:solidFill>
                  <a:srgbClr val="0000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な</a:t>
            </a:r>
            <a:r>
              <a:rPr lang="ja-JP" altLang="en-US" b="1" dirty="0">
                <a:solidFill>
                  <a:srgbClr val="0000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ぜ</a:t>
            </a:r>
            <a:r>
              <a:rPr lang="ja-JP" altLang="en-US" b="1" dirty="0" smtClean="0">
                <a:solidFill>
                  <a:srgbClr val="0000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笹塚駅？</a:t>
            </a:r>
            <a:endParaRPr lang="ja-JP" altLang="en-US" b="1" dirty="0">
              <a:solidFill>
                <a:srgbClr val="0000FF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998007" y="3971907"/>
            <a:ext cx="997479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ja-JP" altLang="en-US" sz="4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・商店街が多く活気にあふれている</a:t>
            </a:r>
          </a:p>
          <a:p>
            <a:r>
              <a:rPr lang="ja-JP" altLang="en-US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・新宿まで電車で４分の立地の良さ！</a:t>
            </a:r>
          </a:p>
          <a:p>
            <a:r>
              <a:rPr lang="ja-JP" altLang="en-US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・渋谷区の中では一番治安が良い</a:t>
            </a:r>
            <a:endParaRPr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306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792" y="3981551"/>
            <a:ext cx="2273317" cy="1705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タイトル 1"/>
          <p:cNvSpPr txBox="1">
            <a:spLocks/>
          </p:cNvSpPr>
          <p:nvPr/>
        </p:nvSpPr>
        <p:spPr>
          <a:xfrm>
            <a:off x="816820" y="3245568"/>
            <a:ext cx="3440739" cy="7610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kumimoji="1"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pPr algn="l"/>
            <a:r>
              <a:rPr lang="ja-JP" altLang="en-US" sz="3600" b="1" dirty="0" smtClean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チェリーパイ</a:t>
            </a:r>
            <a:endParaRPr lang="ja-JP" altLang="en-US" sz="3600" b="1" dirty="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タイトル 1"/>
          <p:cNvSpPr txBox="1">
            <a:spLocks/>
          </p:cNvSpPr>
          <p:nvPr/>
        </p:nvSpPr>
        <p:spPr>
          <a:xfrm>
            <a:off x="279231" y="302679"/>
            <a:ext cx="5044920" cy="103191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400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カフェメニュー</a:t>
            </a:r>
            <a:endParaRPr lang="ja-JP" altLang="en-US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テキスト ボックス 3"/>
          <p:cNvSpPr txBox="1"/>
          <p:nvPr/>
        </p:nvSpPr>
        <p:spPr>
          <a:xfrm>
            <a:off x="-506174" y="5893895"/>
            <a:ext cx="43287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ホール</a:t>
            </a:r>
            <a:r>
              <a:rPr kumimoji="1" lang="en-US" altLang="ja-JP" sz="24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(18</a:t>
            </a: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㎝</a:t>
            </a:r>
            <a:r>
              <a:rPr kumimoji="1" lang="en-US" altLang="ja-JP" sz="24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en-US" altLang="ja-JP" sz="24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300</a:t>
            </a:r>
            <a:r>
              <a:rPr lang="en-US" altLang="ja-JP" sz="2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2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r"/>
            <a:r>
              <a:rPr kumimoji="1" lang="en-US" altLang="ja-JP" sz="24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1/5</a:t>
            </a:r>
            <a:r>
              <a:rPr kumimoji="1"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カット　　</a:t>
            </a:r>
            <a:r>
              <a:rPr lang="en-US" altLang="ja-JP" sz="2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en-US" altLang="ja-JP" sz="24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00</a:t>
            </a:r>
            <a:r>
              <a:rPr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円　　</a:t>
            </a:r>
            <a:endParaRPr kumimoji="1" lang="ja-JP" altLang="en-US" sz="2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タイトル 1"/>
          <p:cNvSpPr txBox="1">
            <a:spLocks/>
          </p:cNvSpPr>
          <p:nvPr/>
        </p:nvSpPr>
        <p:spPr>
          <a:xfrm>
            <a:off x="7841574" y="3236991"/>
            <a:ext cx="3402171" cy="7851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kumimoji="1"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pPr algn="l"/>
            <a:r>
              <a:rPr lang="ja-JP" altLang="en-US" sz="3600" b="1" dirty="0" smtClean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その他加工品</a:t>
            </a:r>
            <a:endParaRPr lang="ja-JP" altLang="en-US" sz="3600" b="1" dirty="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84"/>
          <a:stretch/>
        </p:blipFill>
        <p:spPr>
          <a:xfrm>
            <a:off x="8561949" y="3938300"/>
            <a:ext cx="1839973" cy="2025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タイトル 1"/>
          <p:cNvSpPr txBox="1">
            <a:spLocks/>
          </p:cNvSpPr>
          <p:nvPr/>
        </p:nvSpPr>
        <p:spPr>
          <a:xfrm>
            <a:off x="4619158" y="3130688"/>
            <a:ext cx="2960535" cy="8801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kumimoji="1"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pPr algn="l"/>
            <a:r>
              <a:rPr lang="ja-JP" altLang="en-US" sz="3600" b="1" dirty="0" smtClean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ドリンク類</a:t>
            </a:r>
            <a:endParaRPr lang="ja-JP" altLang="en-US" sz="3600" b="1" dirty="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9095">
            <a:off x="10318126" y="4930668"/>
            <a:ext cx="1303923" cy="1309744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812" y="4032347"/>
            <a:ext cx="2221300" cy="14781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テキスト ボックス 3"/>
          <p:cNvSpPr txBox="1"/>
          <p:nvPr/>
        </p:nvSpPr>
        <p:spPr>
          <a:xfrm>
            <a:off x="3764156" y="5657671"/>
            <a:ext cx="36385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コーヒー・紅茶など</a:t>
            </a:r>
          </a:p>
          <a:p>
            <a:pPr algn="r"/>
            <a:r>
              <a:rPr lang="en-US" altLang="ja-JP" sz="2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ICE/HOT</a:t>
            </a:r>
            <a:r>
              <a:rPr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全</a:t>
            </a:r>
            <a:r>
              <a:rPr lang="en-US" altLang="ja-JP" sz="24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種類</a:t>
            </a:r>
          </a:p>
          <a:p>
            <a:pPr algn="r"/>
            <a:r>
              <a:rPr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単品</a:t>
            </a:r>
            <a:r>
              <a:rPr lang="en-US" altLang="ja-JP" sz="24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50</a:t>
            </a:r>
            <a:r>
              <a:rPr lang="en-US" altLang="ja-JP" sz="2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24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円～</a:t>
            </a:r>
          </a:p>
        </p:txBody>
      </p:sp>
      <p:sp>
        <p:nvSpPr>
          <p:cNvPr id="14" name="テキスト ボックス 3"/>
          <p:cNvSpPr txBox="1"/>
          <p:nvPr/>
        </p:nvSpPr>
        <p:spPr>
          <a:xfrm>
            <a:off x="8166054" y="6236452"/>
            <a:ext cx="2899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28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ジャムお酒など　　</a:t>
            </a:r>
            <a:endParaRPr kumimoji="1" lang="ja-JP" altLang="en-US" sz="28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2" name="図 21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436" r="17727" b="2735"/>
          <a:stretch/>
        </p:blipFill>
        <p:spPr>
          <a:xfrm>
            <a:off x="8166054" y="394535"/>
            <a:ext cx="3288555" cy="25526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タイトル 1"/>
          <p:cNvSpPr txBox="1">
            <a:spLocks/>
          </p:cNvSpPr>
          <p:nvPr/>
        </p:nvSpPr>
        <p:spPr>
          <a:xfrm>
            <a:off x="976221" y="2450947"/>
            <a:ext cx="3440739" cy="7610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kumimoji="1"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pPr algn="l"/>
            <a:endParaRPr lang="ja-JP" altLang="en-US" sz="3600" b="1" dirty="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682237" y="2676055"/>
            <a:ext cx="74694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2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2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アイスクリーム・生クリーム・フルーツソース添え</a:t>
            </a:r>
            <a:r>
              <a:rPr kumimoji="1" lang="en-US" altLang="ja-JP" sz="22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22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613552">
            <a:off x="6702146" y="651370"/>
            <a:ext cx="685800" cy="390525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12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tretch>
            <a:fillRect/>
          </a:stretch>
        </p:blipFill>
        <p:spPr>
          <a:xfrm rot="660865">
            <a:off x="5681562" y="815203"/>
            <a:ext cx="1867815" cy="1207484"/>
          </a:xfrm>
          <a:prstGeom prst="rect">
            <a:avLst/>
          </a:prstGeom>
        </p:spPr>
      </p:pic>
      <p:sp>
        <p:nvSpPr>
          <p:cNvPr id="20" name="タイトル 1"/>
          <p:cNvSpPr txBox="1">
            <a:spLocks/>
          </p:cNvSpPr>
          <p:nvPr/>
        </p:nvSpPr>
        <p:spPr>
          <a:xfrm>
            <a:off x="384945" y="2073487"/>
            <a:ext cx="8643364" cy="88011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kumimoji="1"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 kumimoji="1">
                <a:solidFill>
                  <a:schemeClr val="tx2"/>
                </a:solidFill>
              </a:defRPr>
            </a:lvl2pPr>
            <a:lvl3pPr eaLnBrk="1" hangingPunct="1">
              <a:defRPr kumimoji="1">
                <a:solidFill>
                  <a:schemeClr val="tx2"/>
                </a:solidFill>
              </a:defRPr>
            </a:lvl3pPr>
            <a:lvl4pPr eaLnBrk="1" hangingPunct="1">
              <a:defRPr kumimoji="1">
                <a:solidFill>
                  <a:schemeClr val="tx2"/>
                </a:solidFill>
              </a:defRPr>
            </a:lvl4pPr>
            <a:lvl5pPr eaLnBrk="1" hangingPunct="1">
              <a:defRPr kumimoji="1">
                <a:solidFill>
                  <a:schemeClr val="tx2"/>
                </a:solidFill>
              </a:defRPr>
            </a:lvl5pPr>
            <a:lvl6pPr eaLnBrk="1" hangingPunct="1">
              <a:defRPr kumimoji="1">
                <a:solidFill>
                  <a:schemeClr val="tx2"/>
                </a:solidFill>
              </a:defRPr>
            </a:lvl6pPr>
            <a:lvl7pPr eaLnBrk="1" hangingPunct="1">
              <a:defRPr kumimoji="1">
                <a:solidFill>
                  <a:schemeClr val="tx2"/>
                </a:solidFill>
              </a:defRPr>
            </a:lvl7pPr>
            <a:lvl8pPr eaLnBrk="1" hangingPunct="1">
              <a:defRPr kumimoji="1">
                <a:solidFill>
                  <a:schemeClr val="tx2"/>
                </a:solidFill>
              </a:defRPr>
            </a:lvl8pPr>
            <a:lvl9pPr eaLnBrk="1" hangingPunct="1">
              <a:defRPr kumimoji="1">
                <a:solidFill>
                  <a:schemeClr val="tx2"/>
                </a:solidFill>
              </a:defRPr>
            </a:lvl9pPr>
          </a:lstStyle>
          <a:p>
            <a:pPr algn="l"/>
            <a:r>
              <a:rPr lang="ja-JP" altLang="en-US" sz="42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パイ＋ドリンク</a:t>
            </a:r>
            <a:r>
              <a:rPr lang="ja-JP" altLang="en-US" sz="42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en-US" altLang="ja-JP" sz="66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1200</a:t>
            </a:r>
            <a:r>
              <a:rPr lang="ja-JP" altLang="en-US" sz="6600" b="1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6600" b="1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 rot="1133109">
            <a:off x="5938659" y="1103691"/>
            <a:ext cx="13633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200" dirty="0" smtClean="0">
                <a:solidFill>
                  <a:srgbClr val="C00000"/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セットで</a:t>
            </a:r>
            <a:endParaRPr kumimoji="1" lang="ja-JP" altLang="en-US" sz="2200" dirty="0">
              <a:solidFill>
                <a:srgbClr val="C00000"/>
              </a:solidFill>
              <a:latin typeface="HGS創英角ﾎﾟｯﾌﾟ体" panose="040B0A00000000000000" pitchFamily="50" charset="-128"/>
              <a:ea typeface="HGS創英角ﾎﾟｯﾌﾟ体" panose="040B0A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431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角丸四角形 5"/>
          <p:cNvSpPr/>
          <p:nvPr/>
        </p:nvSpPr>
        <p:spPr>
          <a:xfrm>
            <a:off x="136760" y="465222"/>
            <a:ext cx="11782526" cy="2999874"/>
          </a:xfrm>
          <a:prstGeom prst="roundRect">
            <a:avLst>
              <a:gd name="adj" fmla="val 1328"/>
            </a:avLst>
          </a:prstGeom>
          <a:solidFill>
            <a:srgbClr val="FDEE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4800" b="1" dirty="0" smtClean="0">
                <a:solidFill>
                  <a:srgbClr val="0000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目  的</a:t>
            </a:r>
          </a:p>
          <a:p>
            <a:r>
              <a:rPr lang="ja-JP" altLang="en-US" sz="4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■規格外を使用することで食品の廃棄を減らす</a:t>
            </a:r>
          </a:p>
          <a:p>
            <a:r>
              <a:rPr kumimoji="1" lang="ja-JP" altLang="en-US" sz="40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kumimoji="1" lang="ja-JP" altLang="en-US" sz="4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■国産の「さくらんぼ」だけで作る美味しい</a:t>
            </a:r>
          </a:p>
          <a:p>
            <a:r>
              <a:rPr lang="ja-JP" altLang="en-US" sz="40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ja-JP" altLang="en-US" sz="4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チェリー</a:t>
            </a:r>
            <a:r>
              <a:rPr kumimoji="1" lang="ja-JP" altLang="en-US" sz="4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パイを広めたい！</a:t>
            </a:r>
            <a:endParaRPr kumimoji="1" lang="ja-JP" altLang="en-US" sz="4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136760" y="3790639"/>
            <a:ext cx="11782526" cy="2932279"/>
          </a:xfrm>
          <a:prstGeom prst="roundRect">
            <a:avLst>
              <a:gd name="adj" fmla="val 1328"/>
            </a:avLst>
          </a:prstGeom>
          <a:solidFill>
            <a:srgbClr val="FDEE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4800" b="1" dirty="0" smtClean="0">
                <a:solidFill>
                  <a:srgbClr val="0000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ターゲット</a:t>
            </a:r>
          </a:p>
          <a:p>
            <a:r>
              <a:rPr lang="ja-JP" altLang="en-US" sz="40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■</a:t>
            </a:r>
            <a:r>
              <a:rPr lang="ja-JP" altLang="en-US" sz="4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学生～</a:t>
            </a:r>
            <a:r>
              <a:rPr lang="en-US" altLang="ja-JP" sz="4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en-US" altLang="ja-JP" sz="40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4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代</a:t>
            </a:r>
            <a:r>
              <a:rPr lang="ja-JP" altLang="en-US" sz="40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lang="ja-JP" altLang="en-US" sz="4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女性がメイン</a:t>
            </a:r>
            <a:endParaRPr lang="ja-JP" altLang="en-US" sz="4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4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■甘い</a:t>
            </a:r>
            <a:r>
              <a:rPr lang="ja-JP" altLang="en-US" sz="40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ものが</a:t>
            </a:r>
            <a:r>
              <a:rPr lang="ja-JP" altLang="en-US" sz="4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好きな方</a:t>
            </a:r>
          </a:p>
          <a:p>
            <a:r>
              <a:rPr lang="ja-JP" altLang="en-US" sz="40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ja-JP" altLang="en-US" sz="4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■カフェ</a:t>
            </a:r>
            <a:r>
              <a:rPr lang="ja-JP" altLang="en-US" sz="40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めぐりが</a:t>
            </a:r>
            <a:r>
              <a:rPr lang="ja-JP" altLang="en-US" sz="400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好きな方</a:t>
            </a:r>
            <a:endParaRPr lang="ja-JP" altLang="en-US" sz="4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7448">
            <a:off x="8375329" y="4275067"/>
            <a:ext cx="3167895" cy="21227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1266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木版活字">
  <a:themeElements>
    <a:clrScheme name="木版活字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木版活字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木版活字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1457</TotalTime>
  <Words>354</Words>
  <Application>Microsoft Office PowerPoint</Application>
  <PresentationFormat>ワイド画面</PresentationFormat>
  <Paragraphs>148</Paragraphs>
  <Slides>14</Slides>
  <Notes>8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29" baseType="lpstr">
      <vt:lpstr>HGP創英角ｺﾞｼｯｸUB</vt:lpstr>
      <vt:lpstr>HGP創英角ﾎﾟｯﾌﾟ体</vt:lpstr>
      <vt:lpstr>HGS創英角ﾎﾟｯﾌﾟ体</vt:lpstr>
      <vt:lpstr>HG明朝B</vt:lpstr>
      <vt:lpstr>ＭＳ Ｐゴシック</vt:lpstr>
      <vt:lpstr>ＭＳ 明朝</vt:lpstr>
      <vt:lpstr>メイリオ</vt:lpstr>
      <vt:lpstr>Arial</vt:lpstr>
      <vt:lpstr>Calibri</vt:lpstr>
      <vt:lpstr>Century</vt:lpstr>
      <vt:lpstr>Rockwell</vt:lpstr>
      <vt:lpstr>Rockwell Condensed</vt:lpstr>
      <vt:lpstr>Times New Roman</vt:lpstr>
      <vt:lpstr>Wingdings</vt:lpstr>
      <vt:lpstr>木版活字</vt:lpstr>
      <vt:lpstr>規格外さくらんぼ</vt:lpstr>
      <vt:lpstr>このアイディアのきっかけは？</vt:lpstr>
      <vt:lpstr>６月の山形あるある</vt:lpstr>
      <vt:lpstr>生産量ベスト3</vt:lpstr>
      <vt:lpstr>PowerPoint プレゼンテーション</vt:lpstr>
      <vt:lpstr>さくらんぼの規格</vt:lpstr>
      <vt:lpstr>カフェの立地</vt:lpstr>
      <vt:lpstr>PowerPoint プレゼンテーション</vt:lpstr>
      <vt:lpstr>PowerPoint プレゼンテーション</vt:lpstr>
      <vt:lpstr>経費(1年目)</vt:lpstr>
      <vt:lpstr>売上と経費の割合</vt:lpstr>
      <vt:lpstr>種類と収穫時期</vt:lpstr>
      <vt:lpstr>将来の展望</vt:lpstr>
      <vt:lpstr>PowerPoint プレゼンテーション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タイトル</dc:title>
  <dc:creator>髙橋 綾</dc:creator>
  <cp:lastModifiedBy>uesr</cp:lastModifiedBy>
  <cp:revision>165</cp:revision>
  <dcterms:created xsi:type="dcterms:W3CDTF">2016-10-27T02:19:21Z</dcterms:created>
  <dcterms:modified xsi:type="dcterms:W3CDTF">2017-01-19T06:00:34Z</dcterms:modified>
</cp:coreProperties>
</file>